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Rafael brings construction and local experience; John handles community and digital work. Their roles, the legal organization and the right to use each property need written agreements. This draft explains the plan and asks for partners; it does not offer an investment.</a:t>
            </a:r>
          </a:p>
          <a:p/>
          <a:p>
            <a:r>
              <a:t>Sources and factual limits: companion whitepaper v0.9 and reference.html.</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Brazil’s 2022 Census counted about 16.4 million residents in favelas and urban communities, 8.1% of the population. That is national context, not a description of a selected family or site. Living in a favela does not itself mean being displaced. Listen to families about work, schools, transport, support networks and whether a move suits them. Participating households are not identified in this draft.</a:t>
            </a:r>
          </a:p>
          <a:p/>
          <a:p>
            <a:r>
              <a:t>Sources and factual limits: companion whitepaper v0.9 and reference.html.</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 30 November 2025 Rafael showed a US$21,883.86 construction calculation plus land, then the revised US$27,777 budget. Direct purchasing and shared costs form part of the plan. Thirty-six houses total US$999,972, with a proposed 12-month program. These are Rafael’s budget figures, not an index-published finished-home price. Track dates, included work, prices in reais and actual invoices.</a:t>
            </a:r>
          </a:p>
          <a:p/>
          <a:p>
            <a:r>
              <a:t>Sources and factual limits: companion whitepaper v0.9 and reference.html.</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first houses are still being planned. A family pays about 60% above the building cost over 15 years; each family’s monthly payment is agreed with it. How much of each payment would count towards buying it also remains to be agreed. Rafael’s village budget and the two-loft contract are construction cases, not household sale prices. Repair charges, hardship and exit terms remain open. The household explanation is at rent-to-own.html. Before building, the project needs documents showing the right to use the property, a budget and someone independent to inspect the work.</a:t>
            </a:r>
          </a:p>
          <a:p/>
          <a:p>
            <a:r>
              <a:t>Sources and factual limits: companion whitepaper v0.9 and reference.html.</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Funding credited toward a family’s purchase is not a second receipt of cash. A buyer’s payment for the token goes into the trading pool; only the fee on each trade is shared out. Funding locked in a trading market is not also available to build houses.</a:t>
            </a:r>
          </a:p>
          <a:p/>
          <a:p>
            <a:r>
              <a:t>Sources and factual limits: companion whitepaper v0.9 and reference.html.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Having a thousand houses does not itself show that the accounts balance. One-off grants can help construction but do not become continuing income. Any ongoing charge needs a real, affordable service under agreed terms.</a:t>
            </a:r>
          </a:p>
          <a:p/>
          <a:p>
            <a:r>
              <a:t>Sources and factual limits: companion whitepaper v0.9 and reference.html.</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voting procedure, spending limits and way to question a decision have not been agreed with participants. In the proposed repair process, a resident reports a leak, a maintenance contact obtains a quote, spending follows the agreed limit and another person checks the work. Whatever a token vote decides, only the family and IMOBX together, under the law, can change a family’s housing agreement. See rent-to-own.html#decisions and governance.html.</a:t>
            </a:r>
          </a:p>
          <a:p/>
          <a:p>
            <a:r>
              <a:t>Sources and factual limits: companion whitepaper v0.9 and reference.html.</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the pilot, residents and the organization need to agree which matters each group decides, spending limits and how a decision can be reviewed. For example: a resident reports a leak, the maintenance role assesses it and obtains a quote, spending follows the agreed rule, and another person checks the repair and payment. Routine work should proceed within those limits without constant founder instructions. Residents need ways to choose and replace responsible people. The support channel would show requests, decisions and progress; software assistants could organize documents and reminders. Blockchain could show payment amounts and destinations. These tools follow the rules agreed by participants. The complete process still needs to be demonstrated in IMOBX.</a:t>
            </a:r>
          </a:p>
          <a:p/>
          <a:p>
            <a:r>
              <a:t>Sources and factual limits: companion whitepaper v0.9 and reference.html.</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first house is funded outside the token: once IMOBX’s legal entity is registered, it will run a crowdfunding campaign in reais and apply for grants. The campaign runs before the token launches, its backers receive ordinary rewards and never tokens, and the two are always presented separately. The fee would add to the houses budget over time. Buyers’ payments would go into the trading pool, so none of them would reach IMOBX. In the founders’ model, 20% of each fee would go to people who lock their tokens for good; that share waits for a lawyer’s reading. When IMOBX puts in the pool’s starting funds, it would hold three quarters of the pool, so three quarters of the 35% would go to new houses; if the token opens with a sale on Arctide’s bonding curve, that part would go to Arctide. Volume: the fees would give the community an income of its own. Verify: anyone could check where each fee went and who approved it. Vote: on the token’s own rules, weight would come mainly from work others have confirmed; members’ decisions stay one member, one vote. Vow: the commitments no vote can break, starting with each family’s housing agreement. Benefits for holders are chosen later from what IMOBX can actually supply. We start building a house only when its funding is secured.</a:t>
            </a:r>
          </a:p>
          <a:p/>
          <a:p>
            <a:r>
              <a:t>Sources and factual limits: companion whitepaper v0.9 and reference.html.</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six stages are legal structure and property; resident participation; first houses; payment records people can check; funding and account review; more houses and owner partnerships. Rafael contributes construction and local knowledge; John contributes communication and digital coordination. OLYMPUS is a possible builder connected to Rafael. Its appointment would need approval by someone independent of the builder. A community or charitable partner is a possible relationship. Construction dates depend on the chosen project, funding and permissions. A review after at least three operating months is proposed before expanding. The roadmap lists responsibilities and reasons to pause each stage.</a:t>
            </a:r>
          </a:p>
          <a:p/>
          <a:p>
            <a:r>
              <a:t>Sources and factual limits: companion whitepaper v0.9 and reference.html.</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Agree response times and affordability targets with local participants. Report houses as planned, contracted, delivered or transferred, with checked records. Token prices and holder counts do not measure how well families are housed.</a:t>
            </a:r>
          </a:p>
          <a:p/>
          <a:p>
            <a:r>
              <a:t>Sources and factual limits: companion whitepaper v0.9 and reference.html.</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possible contributions, not confirmed partnerships or contracts. The contact page has separate routes and explanations. There is no contact address yet: visitors can prepare and copy an introduction, but the website sends nothing. A property introduction can lead to assessment, not an automatic transfer. If a builder is connected to an IMOBX founder, someone independent must check the contract and completed work. See contact.html and rent-to-own.html#property.</a:t>
            </a:r>
          </a:p>
          <a:p/>
          <a:p>
            <a:r>
              <a:t>Sources and factual limits: companion whitepaper v0.9 and reference.html.</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594360" y="566928"/>
            <a:ext cx="64008" cy="182880"/>
          </a:xfrm>
          <a:prstGeom prst="rect">
            <a:avLst/>
          </a:prstGeom>
          <a:solidFill>
            <a:srgbClr val="2765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obx-logo-light.png"/>
          <p:cNvPicPr>
            <a:picLocks noChangeAspect="1"/>
          </p:cNvPicPr>
          <p:nvPr/>
        </p:nvPicPr>
        <p:blipFill>
          <a:blip r:embed="rId2"/>
          <a:stretch>
            <a:fillRect/>
          </a:stretch>
        </p:blipFill>
        <p:spPr>
          <a:xfrm>
            <a:off x="10607040" y="73152"/>
            <a:ext cx="868680" cy="868680"/>
          </a:xfrm>
          <a:prstGeom prst="rect">
            <a:avLst/>
          </a:prstGeom>
        </p:spPr>
      </p:pic>
      <p:sp>
        <p:nvSpPr>
          <p:cNvPr id="4" name="TextBox 3"/>
          <p:cNvSpPr txBox="1"/>
          <p:nvPr/>
        </p:nvSpPr>
        <p:spPr>
          <a:xfrm>
            <a:off x="731520" y="1069848"/>
            <a:ext cx="10698480" cy="1554480"/>
          </a:xfrm>
          <a:prstGeom prst="rect">
            <a:avLst/>
          </a:prstGeom>
          <a:noFill/>
        </p:spPr>
        <p:txBody>
          <a:bodyPr wrap="square" tIns="0" bIns="0" lIns="0" rIns="0">
            <a:spAutoFit/>
          </a:bodyPr>
          <a:lstStyle/>
          <a:p>
            <a:pPr>
              <a:defRPr sz="4000" b="0">
                <a:solidFill>
                  <a:srgbClr val="193D4E"/>
                </a:solidFill>
                <a:latin typeface="Arial"/>
              </a:defRPr>
            </a:pPr>
            <a:r>
              <a:t>Families would rent toward owning their home</a:t>
            </a:r>
          </a:p>
        </p:txBody>
      </p:sp>
      <p:sp>
        <p:nvSpPr>
          <p:cNvPr id="5" name="TextBox 4"/>
          <p:cNvSpPr txBox="1"/>
          <p:nvPr/>
        </p:nvSpPr>
        <p:spPr>
          <a:xfrm>
            <a:off x="749808" y="2770632"/>
            <a:ext cx="10607040" cy="914400"/>
          </a:xfrm>
          <a:prstGeom prst="rect">
            <a:avLst/>
          </a:prstGeom>
          <a:noFill/>
        </p:spPr>
        <p:txBody>
          <a:bodyPr wrap="square" tIns="0" bIns="0" lIns="0" rIns="0">
            <a:spAutoFit/>
          </a:bodyPr>
          <a:lstStyle/>
          <a:p>
            <a:pPr>
              <a:defRPr sz="2100" b="0">
                <a:solidFill>
                  <a:srgbClr val="596772"/>
                </a:solidFill>
                <a:latin typeface="Arial"/>
              </a:defRPr>
            </a:pPr>
            <a:r>
              <a:t>IMOBX is preparing a first rent-to-own housing project in Rio.</a:t>
            </a:r>
          </a:p>
        </p:txBody>
      </p:sp>
      <p:sp>
        <p:nvSpPr>
          <p:cNvPr id="6" name="TextBox 5"/>
          <p:cNvSpPr txBox="1"/>
          <p:nvPr/>
        </p:nvSpPr>
        <p:spPr>
          <a:xfrm>
            <a:off x="749808" y="3886200"/>
            <a:ext cx="384048" cy="320040"/>
          </a:xfrm>
          <a:prstGeom prst="rect">
            <a:avLst/>
          </a:prstGeom>
          <a:noFill/>
        </p:spPr>
        <p:txBody>
          <a:bodyPr wrap="square" tIns="0" bIns="0" lIns="0" rIns="0">
            <a:spAutoFit/>
          </a:bodyPr>
          <a:lstStyle/>
          <a:p>
            <a:pPr>
              <a:defRPr sz="1100" b="1">
                <a:solidFill>
                  <a:srgbClr val="276578"/>
                </a:solidFill>
                <a:latin typeface="Arial"/>
              </a:defRPr>
            </a:pPr>
            <a:r>
              <a:t>01</a:t>
            </a:r>
          </a:p>
        </p:txBody>
      </p:sp>
      <p:sp>
        <p:nvSpPr>
          <p:cNvPr id="7" name="TextBox 6"/>
          <p:cNvSpPr txBox="1"/>
          <p:nvPr/>
        </p:nvSpPr>
        <p:spPr>
          <a:xfrm>
            <a:off x="1234440" y="3840480"/>
            <a:ext cx="10058400" cy="594360"/>
          </a:xfrm>
          <a:prstGeom prst="rect">
            <a:avLst/>
          </a:prstGeom>
          <a:noFill/>
        </p:spPr>
        <p:txBody>
          <a:bodyPr wrap="square" tIns="0" bIns="0" lIns="0" rIns="0">
            <a:spAutoFit/>
          </a:bodyPr>
          <a:lstStyle/>
          <a:p>
            <a:pPr>
              <a:defRPr sz="1800" b="0">
                <a:solidFill>
                  <a:srgbClr val="193D4E"/>
                </a:solidFill>
                <a:latin typeface="Arial"/>
              </a:defRPr>
            </a:pPr>
            <a:r>
              <a:t>Local construction and clear family agreements.</a:t>
            </a:r>
          </a:p>
        </p:txBody>
      </p:sp>
      <p:sp>
        <p:nvSpPr>
          <p:cNvPr id="8" name="TextBox 7"/>
          <p:cNvSpPr txBox="1"/>
          <p:nvPr/>
        </p:nvSpPr>
        <p:spPr>
          <a:xfrm>
            <a:off x="749808" y="4553712"/>
            <a:ext cx="384048" cy="320040"/>
          </a:xfrm>
          <a:prstGeom prst="rect">
            <a:avLst/>
          </a:prstGeom>
          <a:noFill/>
        </p:spPr>
        <p:txBody>
          <a:bodyPr wrap="square" tIns="0" bIns="0" lIns="0" rIns="0">
            <a:spAutoFit/>
          </a:bodyPr>
          <a:lstStyle/>
          <a:p>
            <a:pPr>
              <a:defRPr sz="1100" b="1">
                <a:solidFill>
                  <a:srgbClr val="276578"/>
                </a:solidFill>
                <a:latin typeface="Arial"/>
              </a:defRPr>
            </a:pPr>
            <a:r>
              <a:t>02</a:t>
            </a:r>
          </a:p>
        </p:txBody>
      </p:sp>
      <p:sp>
        <p:nvSpPr>
          <p:cNvPr id="9" name="TextBox 8"/>
          <p:cNvSpPr txBox="1"/>
          <p:nvPr/>
        </p:nvSpPr>
        <p:spPr>
          <a:xfrm>
            <a:off x="1234440" y="4507992"/>
            <a:ext cx="10058400" cy="594360"/>
          </a:xfrm>
          <a:prstGeom prst="rect">
            <a:avLst/>
          </a:prstGeom>
          <a:noFill/>
        </p:spPr>
        <p:txBody>
          <a:bodyPr wrap="square" tIns="0" bIns="0" lIns="0" rIns="0">
            <a:spAutoFit/>
          </a:bodyPr>
          <a:lstStyle/>
          <a:p>
            <a:pPr>
              <a:defRPr sz="1800" b="0">
                <a:solidFill>
                  <a:srgbClr val="193D4E"/>
                </a:solidFill>
                <a:latin typeface="Arial"/>
              </a:defRPr>
            </a:pPr>
            <a:r>
              <a:t>Residents help shape shared spaces and decisions.</a:t>
            </a:r>
          </a:p>
        </p:txBody>
      </p:sp>
      <p:sp>
        <p:nvSpPr>
          <p:cNvPr id="10" name="TextBox 9"/>
          <p:cNvSpPr txBox="1"/>
          <p:nvPr/>
        </p:nvSpPr>
        <p:spPr>
          <a:xfrm>
            <a:off x="749808" y="5221224"/>
            <a:ext cx="384048" cy="320040"/>
          </a:xfrm>
          <a:prstGeom prst="rect">
            <a:avLst/>
          </a:prstGeom>
          <a:noFill/>
        </p:spPr>
        <p:txBody>
          <a:bodyPr wrap="square" tIns="0" bIns="0" lIns="0" rIns="0">
            <a:spAutoFit/>
          </a:bodyPr>
          <a:lstStyle/>
          <a:p>
            <a:pPr>
              <a:defRPr sz="1100" b="1">
                <a:solidFill>
                  <a:srgbClr val="276578"/>
                </a:solidFill>
                <a:latin typeface="Arial"/>
              </a:defRPr>
            </a:pPr>
            <a:r>
              <a:t>03</a:t>
            </a:r>
          </a:p>
        </p:txBody>
      </p:sp>
      <p:sp>
        <p:nvSpPr>
          <p:cNvPr id="11" name="TextBox 10"/>
          <p:cNvSpPr txBox="1"/>
          <p:nvPr/>
        </p:nvSpPr>
        <p:spPr>
          <a:xfrm>
            <a:off x="1234440" y="5175504"/>
            <a:ext cx="10058400" cy="594360"/>
          </a:xfrm>
          <a:prstGeom prst="rect">
            <a:avLst/>
          </a:prstGeom>
          <a:noFill/>
        </p:spPr>
        <p:txBody>
          <a:bodyPr wrap="square" tIns="0" bIns="0" lIns="0" rIns="0">
            <a:spAutoFit/>
          </a:bodyPr>
          <a:lstStyle/>
          <a:p>
            <a:pPr>
              <a:defRPr sz="1800" b="0">
                <a:solidFill>
                  <a:srgbClr val="193D4E"/>
                </a:solidFill>
                <a:latin typeface="Arial"/>
              </a:defRPr>
            </a:pPr>
            <a:r>
              <a:t>Current stage: planning, documents and design.</a:t>
            </a:r>
          </a:p>
        </p:txBody>
      </p:sp>
      <p:sp>
        <p:nvSpPr>
          <p:cNvPr id="12" name="TextBox 11"/>
          <p:cNvSpPr txBox="1"/>
          <p:nvPr/>
        </p:nvSpPr>
        <p:spPr>
          <a:xfrm>
            <a:off x="749808" y="5760720"/>
            <a:ext cx="10607040" cy="256032"/>
          </a:xfrm>
          <a:prstGeom prst="rect">
            <a:avLst/>
          </a:prstGeom>
          <a:noFill/>
        </p:spPr>
        <p:txBody>
          <a:bodyPr wrap="square" tIns="0" bIns="0" lIns="0" rIns="0">
            <a:spAutoFit/>
          </a:bodyPr>
          <a:lstStyle/>
          <a:p>
            <a:pPr>
              <a:defRPr sz="1100" b="0">
                <a:solidFill>
                  <a:srgbClr val="596772"/>
                </a:solidFill>
                <a:latin typeface="Arial"/>
              </a:defRPr>
            </a:pPr>
            <a:r>
              <a:t>Source: IMOBX resources and sources. Lists what exists and what is not decided, with a review date. It is the project's own record.</a:t>
            </a:r>
          </a:p>
        </p:txBody>
      </p:sp>
      <p:sp>
        <p:nvSpPr>
          <p:cNvPr id="13" name="TextBox 12"/>
          <p:cNvSpPr txBox="1"/>
          <p:nvPr/>
        </p:nvSpPr>
        <p:spPr>
          <a:xfrm>
            <a:off x="749808" y="6437376"/>
            <a:ext cx="9144000" cy="182880"/>
          </a:xfrm>
          <a:prstGeom prst="rect">
            <a:avLst/>
          </a:prstGeom>
          <a:noFill/>
        </p:spPr>
        <p:txBody>
          <a:bodyPr wrap="square" tIns="0" bIns="0" lIns="0" rIns="0">
            <a:spAutoFit/>
          </a:bodyPr>
          <a:lstStyle/>
          <a:p>
            <a:pPr>
              <a:defRPr sz="900" b="0">
                <a:solidFill>
                  <a:srgbClr val="596772"/>
                </a:solidFill>
                <a:latin typeface="Arial"/>
              </a:defRPr>
            </a:pPr>
            <a:r>
              <a:t>IMOBX / PARTNER DISCUSSION DRAFT / Version 0.9, 2 November 2026</a:t>
            </a:r>
          </a:p>
        </p:txBody>
      </p:sp>
      <p:sp>
        <p:nvSpPr>
          <p:cNvPr id="14" name="TextBox 13"/>
          <p:cNvSpPr txBox="1"/>
          <p:nvPr/>
        </p:nvSpPr>
        <p:spPr>
          <a:xfrm>
            <a:off x="10607040" y="6437376"/>
            <a:ext cx="914400" cy="182880"/>
          </a:xfrm>
          <a:prstGeom prst="rect">
            <a:avLst/>
          </a:prstGeom>
          <a:noFill/>
        </p:spPr>
        <p:txBody>
          <a:bodyPr wrap="square" tIns="0" bIns="0" lIns="0" rIns="0">
            <a:spAutoFit/>
          </a:bodyPr>
          <a:lstStyle/>
          <a:p>
            <a:pPr>
              <a:defRPr sz="900" b="0">
                <a:solidFill>
                  <a:srgbClr val="596772"/>
                </a:solidFill>
                <a:latin typeface="Arial"/>
              </a:defRPr>
            </a:pPr>
            <a:r>
              <a:t>01 / 12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594360" y="566928"/>
            <a:ext cx="64008" cy="182880"/>
          </a:xfrm>
          <a:prstGeom prst="rect">
            <a:avLst/>
          </a:prstGeom>
          <a:solidFill>
            <a:srgbClr val="2765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obx-logo-light.png"/>
          <p:cNvPicPr>
            <a:picLocks noChangeAspect="1"/>
          </p:cNvPicPr>
          <p:nvPr/>
        </p:nvPicPr>
        <p:blipFill>
          <a:blip r:embed="rId2"/>
          <a:stretch>
            <a:fillRect/>
          </a:stretch>
        </p:blipFill>
        <p:spPr>
          <a:xfrm>
            <a:off x="10607040" y="73152"/>
            <a:ext cx="868680" cy="868680"/>
          </a:xfrm>
          <a:prstGeom prst="rect">
            <a:avLst/>
          </a:prstGeom>
        </p:spPr>
      </p:pic>
      <p:sp>
        <p:nvSpPr>
          <p:cNvPr id="4" name="TextBox 3"/>
          <p:cNvSpPr txBox="1"/>
          <p:nvPr/>
        </p:nvSpPr>
        <p:spPr>
          <a:xfrm>
            <a:off x="731520" y="1069848"/>
            <a:ext cx="10698480" cy="1554480"/>
          </a:xfrm>
          <a:prstGeom prst="rect">
            <a:avLst/>
          </a:prstGeom>
          <a:noFill/>
        </p:spPr>
        <p:txBody>
          <a:bodyPr wrap="square" tIns="0" bIns="0" lIns="0" rIns="0">
            <a:spAutoFit/>
          </a:bodyPr>
          <a:lstStyle/>
          <a:p>
            <a:pPr>
              <a:defRPr sz="4000" b="0">
                <a:solidFill>
                  <a:srgbClr val="193D4E"/>
                </a:solidFill>
                <a:latin typeface="Arial"/>
              </a:defRPr>
            </a:pPr>
            <a:r>
              <a:t>Start with what a family needs</a:t>
            </a:r>
          </a:p>
        </p:txBody>
      </p:sp>
      <p:sp>
        <p:nvSpPr>
          <p:cNvPr id="5" name="TextBox 4"/>
          <p:cNvSpPr txBox="1"/>
          <p:nvPr/>
        </p:nvSpPr>
        <p:spPr>
          <a:xfrm>
            <a:off x="749808" y="2770632"/>
            <a:ext cx="10607040" cy="914400"/>
          </a:xfrm>
          <a:prstGeom prst="rect">
            <a:avLst/>
          </a:prstGeom>
          <a:noFill/>
        </p:spPr>
        <p:txBody>
          <a:bodyPr wrap="square" tIns="0" bIns="0" lIns="0" rIns="0">
            <a:spAutoFit/>
          </a:bodyPr>
          <a:lstStyle/>
          <a:p>
            <a:pPr>
              <a:defRPr sz="2100" b="0">
                <a:solidFill>
                  <a:srgbClr val="596772"/>
                </a:solidFill>
                <a:latin typeface="Arial"/>
              </a:defRPr>
            </a:pPr>
            <a:r>
              <a:t>The first project would help displaced families and people unable to use ordinary housing finance.</a:t>
            </a:r>
          </a:p>
        </p:txBody>
      </p:sp>
      <p:sp>
        <p:nvSpPr>
          <p:cNvPr id="6" name="TextBox 5"/>
          <p:cNvSpPr txBox="1"/>
          <p:nvPr/>
        </p:nvSpPr>
        <p:spPr>
          <a:xfrm>
            <a:off x="749808" y="3886200"/>
            <a:ext cx="384048" cy="320040"/>
          </a:xfrm>
          <a:prstGeom prst="rect">
            <a:avLst/>
          </a:prstGeom>
          <a:noFill/>
        </p:spPr>
        <p:txBody>
          <a:bodyPr wrap="square" tIns="0" bIns="0" lIns="0" rIns="0">
            <a:spAutoFit/>
          </a:bodyPr>
          <a:lstStyle/>
          <a:p>
            <a:pPr>
              <a:defRPr sz="1100" b="1">
                <a:solidFill>
                  <a:srgbClr val="276578"/>
                </a:solidFill>
                <a:latin typeface="Arial"/>
              </a:defRPr>
            </a:pPr>
            <a:r>
              <a:t>01</a:t>
            </a:r>
          </a:p>
        </p:txBody>
      </p:sp>
      <p:sp>
        <p:nvSpPr>
          <p:cNvPr id="7" name="TextBox 6"/>
          <p:cNvSpPr txBox="1"/>
          <p:nvPr/>
        </p:nvSpPr>
        <p:spPr>
          <a:xfrm>
            <a:off x="1234440" y="3840480"/>
            <a:ext cx="10058400" cy="594360"/>
          </a:xfrm>
          <a:prstGeom prst="rect">
            <a:avLst/>
          </a:prstGeom>
          <a:noFill/>
        </p:spPr>
        <p:txBody>
          <a:bodyPr wrap="square" tIns="0" bIns="0" lIns="0" rIns="0">
            <a:spAutoFit/>
          </a:bodyPr>
          <a:lstStyle/>
          <a:p>
            <a:pPr>
              <a:defRPr sz="1800" b="0">
                <a:solidFill>
                  <a:srgbClr val="193D4E"/>
                </a:solidFill>
                <a:latin typeface="Arial"/>
              </a:defRPr>
            </a:pPr>
            <a:r>
              <a:t>Agree who can join and what payments are affordable.</a:t>
            </a:r>
          </a:p>
        </p:txBody>
      </p:sp>
      <p:sp>
        <p:nvSpPr>
          <p:cNvPr id="8" name="TextBox 7"/>
          <p:cNvSpPr txBox="1"/>
          <p:nvPr/>
        </p:nvSpPr>
        <p:spPr>
          <a:xfrm>
            <a:off x="749808" y="4553712"/>
            <a:ext cx="384048" cy="320040"/>
          </a:xfrm>
          <a:prstGeom prst="rect">
            <a:avLst/>
          </a:prstGeom>
          <a:noFill/>
        </p:spPr>
        <p:txBody>
          <a:bodyPr wrap="square" tIns="0" bIns="0" lIns="0" rIns="0">
            <a:spAutoFit/>
          </a:bodyPr>
          <a:lstStyle/>
          <a:p>
            <a:pPr>
              <a:defRPr sz="1100" b="1">
                <a:solidFill>
                  <a:srgbClr val="276578"/>
                </a:solidFill>
                <a:latin typeface="Arial"/>
              </a:defRPr>
            </a:pPr>
            <a:r>
              <a:t>02</a:t>
            </a:r>
          </a:p>
        </p:txBody>
      </p:sp>
      <p:sp>
        <p:nvSpPr>
          <p:cNvPr id="9" name="TextBox 8"/>
          <p:cNvSpPr txBox="1"/>
          <p:nvPr/>
        </p:nvSpPr>
        <p:spPr>
          <a:xfrm>
            <a:off x="1234440" y="4507992"/>
            <a:ext cx="10058400" cy="594360"/>
          </a:xfrm>
          <a:prstGeom prst="rect">
            <a:avLst/>
          </a:prstGeom>
          <a:noFill/>
        </p:spPr>
        <p:txBody>
          <a:bodyPr wrap="square" tIns="0" bIns="0" lIns="0" rIns="0">
            <a:spAutoFit/>
          </a:bodyPr>
          <a:lstStyle/>
          <a:p>
            <a:pPr>
              <a:defRPr sz="1800" b="0">
                <a:solidFill>
                  <a:srgbClr val="193D4E"/>
                </a:solidFill>
                <a:latin typeface="Arial"/>
              </a:defRPr>
            </a:pPr>
            <a:r>
              <a:t>Explain repairs, payments and the path to buying the home.</a:t>
            </a:r>
          </a:p>
        </p:txBody>
      </p:sp>
      <p:sp>
        <p:nvSpPr>
          <p:cNvPr id="10" name="TextBox 9"/>
          <p:cNvSpPr txBox="1"/>
          <p:nvPr/>
        </p:nvSpPr>
        <p:spPr>
          <a:xfrm>
            <a:off x="749808" y="5221224"/>
            <a:ext cx="384048" cy="320040"/>
          </a:xfrm>
          <a:prstGeom prst="rect">
            <a:avLst/>
          </a:prstGeom>
          <a:noFill/>
        </p:spPr>
        <p:txBody>
          <a:bodyPr wrap="square" tIns="0" bIns="0" lIns="0" rIns="0">
            <a:spAutoFit/>
          </a:bodyPr>
          <a:lstStyle/>
          <a:p>
            <a:pPr>
              <a:defRPr sz="1100" b="1">
                <a:solidFill>
                  <a:srgbClr val="276578"/>
                </a:solidFill>
                <a:latin typeface="Arial"/>
              </a:defRPr>
            </a:pPr>
            <a:r>
              <a:t>03</a:t>
            </a:r>
          </a:p>
        </p:txBody>
      </p:sp>
      <p:sp>
        <p:nvSpPr>
          <p:cNvPr id="11" name="TextBox 10"/>
          <p:cNvSpPr txBox="1"/>
          <p:nvPr/>
        </p:nvSpPr>
        <p:spPr>
          <a:xfrm>
            <a:off x="1234440" y="5175504"/>
            <a:ext cx="10058400" cy="594360"/>
          </a:xfrm>
          <a:prstGeom prst="rect">
            <a:avLst/>
          </a:prstGeom>
          <a:noFill/>
        </p:spPr>
        <p:txBody>
          <a:bodyPr wrap="square" tIns="0" bIns="0" lIns="0" rIns="0">
            <a:spAutoFit/>
          </a:bodyPr>
          <a:lstStyle/>
          <a:p>
            <a:pPr>
              <a:defRPr sz="1800" b="0">
                <a:solidFill>
                  <a:srgbClr val="193D4E"/>
                </a:solidFill>
                <a:latin typeface="Arial"/>
              </a:defRPr>
            </a:pPr>
            <a:r>
              <a:t>Make help and complaints easy to access.</a:t>
            </a:r>
          </a:p>
        </p:txBody>
      </p:sp>
      <p:sp>
        <p:nvSpPr>
          <p:cNvPr id="12" name="TextBox 11"/>
          <p:cNvSpPr txBox="1"/>
          <p:nvPr/>
        </p:nvSpPr>
        <p:spPr>
          <a:xfrm>
            <a:off x="749808" y="5760720"/>
            <a:ext cx="10607040" cy="256032"/>
          </a:xfrm>
          <a:prstGeom prst="rect">
            <a:avLst/>
          </a:prstGeom>
          <a:noFill/>
        </p:spPr>
        <p:txBody>
          <a:bodyPr wrap="square" tIns="0" bIns="0" lIns="0" rIns="0">
            <a:spAutoFit/>
          </a:bodyPr>
          <a:lstStyle/>
          <a:p>
            <a:pPr>
              <a:defRPr sz="1100" b="0">
                <a:solidFill>
                  <a:srgbClr val="596772"/>
                </a:solidFill>
                <a:latin typeface="Arial"/>
              </a:defRPr>
            </a:pPr>
            <a:r>
              <a:t>Source: UN-Habitat: adequate housing. Describes what adequate housing means. It does not assess IMOBX.</a:t>
            </a:r>
          </a:p>
        </p:txBody>
      </p:sp>
      <p:sp>
        <p:nvSpPr>
          <p:cNvPr id="13" name="TextBox 12"/>
          <p:cNvSpPr txBox="1"/>
          <p:nvPr/>
        </p:nvSpPr>
        <p:spPr>
          <a:xfrm>
            <a:off x="749808" y="6437376"/>
            <a:ext cx="9144000" cy="182880"/>
          </a:xfrm>
          <a:prstGeom prst="rect">
            <a:avLst/>
          </a:prstGeom>
          <a:noFill/>
        </p:spPr>
        <p:txBody>
          <a:bodyPr wrap="square" tIns="0" bIns="0" lIns="0" rIns="0">
            <a:spAutoFit/>
          </a:bodyPr>
          <a:lstStyle/>
          <a:p>
            <a:pPr>
              <a:defRPr sz="900" b="0">
                <a:solidFill>
                  <a:srgbClr val="596772"/>
                </a:solidFill>
                <a:latin typeface="Arial"/>
              </a:defRPr>
            </a:pPr>
            <a:r>
              <a:t>IMOBX / PARTNER DISCUSSION DRAFT / Version 0.9, 2 November 2026</a:t>
            </a:r>
          </a:p>
        </p:txBody>
      </p:sp>
      <p:sp>
        <p:nvSpPr>
          <p:cNvPr id="14" name="TextBox 13"/>
          <p:cNvSpPr txBox="1"/>
          <p:nvPr/>
        </p:nvSpPr>
        <p:spPr>
          <a:xfrm>
            <a:off x="10607040" y="6437376"/>
            <a:ext cx="914400" cy="182880"/>
          </a:xfrm>
          <a:prstGeom prst="rect">
            <a:avLst/>
          </a:prstGeom>
          <a:noFill/>
        </p:spPr>
        <p:txBody>
          <a:bodyPr wrap="square" tIns="0" bIns="0" lIns="0" rIns="0">
            <a:spAutoFit/>
          </a:bodyPr>
          <a:lstStyle/>
          <a:p>
            <a:pPr>
              <a:defRPr sz="900" b="0">
                <a:solidFill>
                  <a:srgbClr val="596772"/>
                </a:solidFill>
                <a:latin typeface="Arial"/>
              </a:defRPr>
            </a:pPr>
            <a:r>
              <a:t>02 / 12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594360" y="566928"/>
            <a:ext cx="64008" cy="182880"/>
          </a:xfrm>
          <a:prstGeom prst="rect">
            <a:avLst/>
          </a:prstGeom>
          <a:solidFill>
            <a:srgbClr val="2765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obx-logo-light.png"/>
          <p:cNvPicPr>
            <a:picLocks noChangeAspect="1"/>
          </p:cNvPicPr>
          <p:nvPr/>
        </p:nvPicPr>
        <p:blipFill>
          <a:blip r:embed="rId2"/>
          <a:stretch>
            <a:fillRect/>
          </a:stretch>
        </p:blipFill>
        <p:spPr>
          <a:xfrm>
            <a:off x="10607040" y="73152"/>
            <a:ext cx="868680" cy="868680"/>
          </a:xfrm>
          <a:prstGeom prst="rect">
            <a:avLst/>
          </a:prstGeom>
        </p:spPr>
      </p:pic>
      <p:sp>
        <p:nvSpPr>
          <p:cNvPr id="4" name="TextBox 3"/>
          <p:cNvSpPr txBox="1"/>
          <p:nvPr/>
        </p:nvSpPr>
        <p:spPr>
          <a:xfrm>
            <a:off x="731520" y="1069848"/>
            <a:ext cx="10698480" cy="1554480"/>
          </a:xfrm>
          <a:prstGeom prst="rect">
            <a:avLst/>
          </a:prstGeom>
          <a:noFill/>
        </p:spPr>
        <p:txBody>
          <a:bodyPr wrap="square" tIns="0" bIns="0" lIns="0" rIns="0">
            <a:spAutoFit/>
          </a:bodyPr>
          <a:lstStyle/>
          <a:p>
            <a:pPr>
              <a:defRPr sz="4000" b="0">
                <a:solidFill>
                  <a:srgbClr val="193D4E"/>
                </a:solidFill>
                <a:latin typeface="Arial"/>
              </a:defRPr>
            </a:pPr>
            <a:r>
              <a:t>Rafael has supplied a building budget</a:t>
            </a:r>
          </a:p>
        </p:txBody>
      </p:sp>
      <p:sp>
        <p:nvSpPr>
          <p:cNvPr id="5" name="TextBox 4"/>
          <p:cNvSpPr txBox="1"/>
          <p:nvPr/>
        </p:nvSpPr>
        <p:spPr>
          <a:xfrm>
            <a:off x="749808" y="2770632"/>
            <a:ext cx="10607040" cy="914400"/>
          </a:xfrm>
          <a:prstGeom prst="rect">
            <a:avLst/>
          </a:prstGeom>
          <a:noFill/>
        </p:spPr>
        <p:txBody>
          <a:bodyPr wrap="square" tIns="0" bIns="0" lIns="0" rIns="0">
            <a:spAutoFit/>
          </a:bodyPr>
          <a:lstStyle/>
          <a:p>
            <a:pPr>
              <a:defRPr sz="2100" b="0">
                <a:solidFill>
                  <a:srgbClr val="596772"/>
                </a:solidFill>
                <a:latin typeface="Arial"/>
              </a:defRPr>
            </a:pPr>
            <a:r>
              <a:t>His US$27,777 per-house plan uses CUB and SINAPI, Brazilian building-cost references.</a:t>
            </a:r>
          </a:p>
        </p:txBody>
      </p:sp>
      <p:sp>
        <p:nvSpPr>
          <p:cNvPr id="6" name="TextBox 5"/>
          <p:cNvSpPr txBox="1"/>
          <p:nvPr/>
        </p:nvSpPr>
        <p:spPr>
          <a:xfrm>
            <a:off x="749808" y="3886200"/>
            <a:ext cx="384048" cy="320040"/>
          </a:xfrm>
          <a:prstGeom prst="rect">
            <a:avLst/>
          </a:prstGeom>
          <a:noFill/>
        </p:spPr>
        <p:txBody>
          <a:bodyPr wrap="square" tIns="0" bIns="0" lIns="0" rIns="0">
            <a:spAutoFit/>
          </a:bodyPr>
          <a:lstStyle/>
          <a:p>
            <a:pPr>
              <a:defRPr sz="1100" b="1">
                <a:solidFill>
                  <a:srgbClr val="276578"/>
                </a:solidFill>
                <a:latin typeface="Arial"/>
              </a:defRPr>
            </a:pPr>
            <a:r>
              <a:t>01</a:t>
            </a:r>
          </a:p>
        </p:txBody>
      </p:sp>
      <p:sp>
        <p:nvSpPr>
          <p:cNvPr id="7" name="TextBox 6"/>
          <p:cNvSpPr txBox="1"/>
          <p:nvPr/>
        </p:nvSpPr>
        <p:spPr>
          <a:xfrm>
            <a:off x="1234440" y="3840480"/>
            <a:ext cx="10058400" cy="594360"/>
          </a:xfrm>
          <a:prstGeom prst="rect">
            <a:avLst/>
          </a:prstGeom>
          <a:noFill/>
        </p:spPr>
        <p:txBody>
          <a:bodyPr wrap="square" tIns="0" bIns="0" lIns="0" rIns="0">
            <a:spAutoFit/>
          </a:bodyPr>
          <a:lstStyle/>
          <a:p>
            <a:pPr>
              <a:defRPr sz="1800" b="0">
                <a:solidFill>
                  <a:srgbClr val="193D4E"/>
                </a:solidFill>
                <a:latin typeface="Arial"/>
              </a:defRPr>
            </a:pPr>
            <a:r>
              <a:t>Land US$5,550 · construction US$18,600 · solar US$1,500.</a:t>
            </a:r>
          </a:p>
        </p:txBody>
      </p:sp>
      <p:sp>
        <p:nvSpPr>
          <p:cNvPr id="8" name="TextBox 7"/>
          <p:cNvSpPr txBox="1"/>
          <p:nvPr/>
        </p:nvSpPr>
        <p:spPr>
          <a:xfrm>
            <a:off x="749808" y="4553712"/>
            <a:ext cx="384048" cy="320040"/>
          </a:xfrm>
          <a:prstGeom prst="rect">
            <a:avLst/>
          </a:prstGeom>
          <a:noFill/>
        </p:spPr>
        <p:txBody>
          <a:bodyPr wrap="square" tIns="0" bIns="0" lIns="0" rIns="0">
            <a:spAutoFit/>
          </a:bodyPr>
          <a:lstStyle/>
          <a:p>
            <a:pPr>
              <a:defRPr sz="1100" b="1">
                <a:solidFill>
                  <a:srgbClr val="276578"/>
                </a:solidFill>
                <a:latin typeface="Arial"/>
              </a:defRPr>
            </a:pPr>
            <a:r>
              <a:t>02</a:t>
            </a:r>
          </a:p>
        </p:txBody>
      </p:sp>
      <p:sp>
        <p:nvSpPr>
          <p:cNvPr id="9" name="TextBox 8"/>
          <p:cNvSpPr txBox="1"/>
          <p:nvPr/>
        </p:nvSpPr>
        <p:spPr>
          <a:xfrm>
            <a:off x="1234440" y="4507992"/>
            <a:ext cx="10058400" cy="594360"/>
          </a:xfrm>
          <a:prstGeom prst="rect">
            <a:avLst/>
          </a:prstGeom>
          <a:noFill/>
        </p:spPr>
        <p:txBody>
          <a:bodyPr wrap="square" tIns="0" bIns="0" lIns="0" rIns="0">
            <a:spAutoFit/>
          </a:bodyPr>
          <a:lstStyle/>
          <a:p>
            <a:pPr>
              <a:defRPr sz="1800" b="0">
                <a:solidFill>
                  <a:srgbClr val="193D4E"/>
                </a:solidFill>
                <a:latin typeface="Arial"/>
              </a:defRPr>
            </a:pPr>
            <a:r>
              <a:t>Shared works US$1,500 · design and legal work US$627.</a:t>
            </a:r>
          </a:p>
        </p:txBody>
      </p:sp>
      <p:sp>
        <p:nvSpPr>
          <p:cNvPr id="10" name="TextBox 9"/>
          <p:cNvSpPr txBox="1"/>
          <p:nvPr/>
        </p:nvSpPr>
        <p:spPr>
          <a:xfrm>
            <a:off x="749808" y="5221224"/>
            <a:ext cx="384048" cy="320040"/>
          </a:xfrm>
          <a:prstGeom prst="rect">
            <a:avLst/>
          </a:prstGeom>
          <a:noFill/>
        </p:spPr>
        <p:txBody>
          <a:bodyPr wrap="square" tIns="0" bIns="0" lIns="0" rIns="0">
            <a:spAutoFit/>
          </a:bodyPr>
          <a:lstStyle/>
          <a:p>
            <a:pPr>
              <a:defRPr sz="1100" b="1">
                <a:solidFill>
                  <a:srgbClr val="276578"/>
                </a:solidFill>
                <a:latin typeface="Arial"/>
              </a:defRPr>
            </a:pPr>
            <a:r>
              <a:t>03</a:t>
            </a:r>
          </a:p>
        </p:txBody>
      </p:sp>
      <p:sp>
        <p:nvSpPr>
          <p:cNvPr id="11" name="TextBox 10"/>
          <p:cNvSpPr txBox="1"/>
          <p:nvPr/>
        </p:nvSpPr>
        <p:spPr>
          <a:xfrm>
            <a:off x="1234440" y="5175504"/>
            <a:ext cx="10058400" cy="594360"/>
          </a:xfrm>
          <a:prstGeom prst="rect">
            <a:avLst/>
          </a:prstGeom>
          <a:noFill/>
        </p:spPr>
        <p:txBody>
          <a:bodyPr wrap="square" tIns="0" bIns="0" lIns="0" rIns="0">
            <a:spAutoFit/>
          </a:bodyPr>
          <a:lstStyle/>
          <a:p>
            <a:pPr>
              <a:defRPr sz="1800" b="0">
                <a:solidFill>
                  <a:srgbClr val="193D4E"/>
                </a:solidFill>
                <a:latin typeface="Arial"/>
              </a:defRPr>
            </a:pPr>
            <a:r>
              <a:t>The village plan assumes at least 36 houses built together.</a:t>
            </a:r>
          </a:p>
        </p:txBody>
      </p:sp>
      <p:sp>
        <p:nvSpPr>
          <p:cNvPr id="12" name="TextBox 11"/>
          <p:cNvSpPr txBox="1"/>
          <p:nvPr/>
        </p:nvSpPr>
        <p:spPr>
          <a:xfrm>
            <a:off x="749808" y="5760720"/>
            <a:ext cx="10607040" cy="256032"/>
          </a:xfrm>
          <a:prstGeom prst="rect">
            <a:avLst/>
          </a:prstGeom>
          <a:noFill/>
        </p:spPr>
        <p:txBody>
          <a:bodyPr wrap="square" tIns="0" bIns="0" lIns="0" rIns="0">
            <a:spAutoFit/>
          </a:bodyPr>
          <a:lstStyle/>
          <a:p>
            <a:pPr>
              <a:defRPr sz="1100" b="0">
                <a:solidFill>
                  <a:srgbClr val="596772"/>
                </a:solidFill>
                <a:latin typeface="Arial"/>
              </a:defRPr>
            </a:pPr>
            <a:r>
              <a:t>Source: Whitepaper, section 3: the costs. Shows how Rafael supplied these figures.</a:t>
            </a:r>
          </a:p>
        </p:txBody>
      </p:sp>
      <p:sp>
        <p:nvSpPr>
          <p:cNvPr id="13" name="TextBox 12"/>
          <p:cNvSpPr txBox="1"/>
          <p:nvPr/>
        </p:nvSpPr>
        <p:spPr>
          <a:xfrm>
            <a:off x="749808" y="6437376"/>
            <a:ext cx="9144000" cy="182880"/>
          </a:xfrm>
          <a:prstGeom prst="rect">
            <a:avLst/>
          </a:prstGeom>
          <a:noFill/>
        </p:spPr>
        <p:txBody>
          <a:bodyPr wrap="square" tIns="0" bIns="0" lIns="0" rIns="0">
            <a:spAutoFit/>
          </a:bodyPr>
          <a:lstStyle/>
          <a:p>
            <a:pPr>
              <a:defRPr sz="900" b="0">
                <a:solidFill>
                  <a:srgbClr val="596772"/>
                </a:solidFill>
                <a:latin typeface="Arial"/>
              </a:defRPr>
            </a:pPr>
            <a:r>
              <a:t>IMOBX / PARTNER DISCUSSION DRAFT / Version 0.9, 2 November 2026</a:t>
            </a:r>
          </a:p>
        </p:txBody>
      </p:sp>
      <p:sp>
        <p:nvSpPr>
          <p:cNvPr id="14" name="TextBox 13"/>
          <p:cNvSpPr txBox="1"/>
          <p:nvPr/>
        </p:nvSpPr>
        <p:spPr>
          <a:xfrm>
            <a:off x="10607040" y="6437376"/>
            <a:ext cx="914400" cy="182880"/>
          </a:xfrm>
          <a:prstGeom prst="rect">
            <a:avLst/>
          </a:prstGeom>
          <a:noFill/>
        </p:spPr>
        <p:txBody>
          <a:bodyPr wrap="square" tIns="0" bIns="0" lIns="0" rIns="0">
            <a:spAutoFit/>
          </a:bodyPr>
          <a:lstStyle/>
          <a:p>
            <a:pPr>
              <a:defRPr sz="900" b="0">
                <a:solidFill>
                  <a:srgbClr val="596772"/>
                </a:solidFill>
                <a:latin typeface="Arial"/>
              </a:defRPr>
            </a:pPr>
            <a:r>
              <a:t>03 / 12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594360" y="566928"/>
            <a:ext cx="64008" cy="182880"/>
          </a:xfrm>
          <a:prstGeom prst="rect">
            <a:avLst/>
          </a:prstGeom>
          <a:solidFill>
            <a:srgbClr val="2765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obx-logo-light.png"/>
          <p:cNvPicPr>
            <a:picLocks noChangeAspect="1"/>
          </p:cNvPicPr>
          <p:nvPr/>
        </p:nvPicPr>
        <p:blipFill>
          <a:blip r:embed="rId2"/>
          <a:stretch>
            <a:fillRect/>
          </a:stretch>
        </p:blipFill>
        <p:spPr>
          <a:xfrm>
            <a:off x="10607040" y="73152"/>
            <a:ext cx="868680" cy="868680"/>
          </a:xfrm>
          <a:prstGeom prst="rect">
            <a:avLst/>
          </a:prstGeom>
        </p:spPr>
      </p:pic>
      <p:sp>
        <p:nvSpPr>
          <p:cNvPr id="4" name="TextBox 3"/>
          <p:cNvSpPr txBox="1"/>
          <p:nvPr/>
        </p:nvSpPr>
        <p:spPr>
          <a:xfrm>
            <a:off x="731520" y="1069848"/>
            <a:ext cx="10698480" cy="1554480"/>
          </a:xfrm>
          <a:prstGeom prst="rect">
            <a:avLst/>
          </a:prstGeom>
          <a:noFill/>
        </p:spPr>
        <p:txBody>
          <a:bodyPr wrap="square" tIns="0" bIns="0" lIns="0" rIns="0">
            <a:spAutoFit/>
          </a:bodyPr>
          <a:lstStyle/>
          <a:p>
            <a:pPr>
              <a:defRPr sz="4000" b="0">
                <a:solidFill>
                  <a:srgbClr val="193D4E"/>
                </a:solidFill>
                <a:latin typeface="Arial"/>
              </a:defRPr>
            </a:pPr>
            <a:r>
              <a:t>Part of each payment would go towards buying the home</a:t>
            </a:r>
          </a:p>
        </p:txBody>
      </p:sp>
      <p:sp>
        <p:nvSpPr>
          <p:cNvPr id="5" name="TextBox 4"/>
          <p:cNvSpPr txBox="1"/>
          <p:nvPr/>
        </p:nvSpPr>
        <p:spPr>
          <a:xfrm>
            <a:off x="749808" y="2770632"/>
            <a:ext cx="10607040" cy="914400"/>
          </a:xfrm>
          <a:prstGeom prst="rect">
            <a:avLst/>
          </a:prstGeom>
          <a:noFill/>
        </p:spPr>
        <p:txBody>
          <a:bodyPr wrap="square" tIns="0" bIns="0" lIns="0" rIns="0">
            <a:spAutoFit/>
          </a:bodyPr>
          <a:lstStyle/>
          <a:p>
            <a:pPr>
              <a:defRPr sz="2100" b="0">
                <a:solidFill>
                  <a:srgbClr val="596772"/>
                </a:solidFill>
                <a:latin typeface="Arial"/>
              </a:defRPr>
            </a:pPr>
            <a:r>
              <a:t>The household could see what it has paid towards the purchase and how much remains.</a:t>
            </a:r>
          </a:p>
        </p:txBody>
      </p:sp>
      <p:sp>
        <p:nvSpPr>
          <p:cNvPr id="6" name="TextBox 5"/>
          <p:cNvSpPr txBox="1"/>
          <p:nvPr/>
        </p:nvSpPr>
        <p:spPr>
          <a:xfrm>
            <a:off x="749808" y="3886200"/>
            <a:ext cx="384048" cy="320040"/>
          </a:xfrm>
          <a:prstGeom prst="rect">
            <a:avLst/>
          </a:prstGeom>
          <a:noFill/>
        </p:spPr>
        <p:txBody>
          <a:bodyPr wrap="square" tIns="0" bIns="0" lIns="0" rIns="0">
            <a:spAutoFit/>
          </a:bodyPr>
          <a:lstStyle/>
          <a:p>
            <a:pPr>
              <a:defRPr sz="1100" b="1">
                <a:solidFill>
                  <a:srgbClr val="276578"/>
                </a:solidFill>
                <a:latin typeface="Arial"/>
              </a:defRPr>
            </a:pPr>
            <a:r>
              <a:t>01</a:t>
            </a:r>
          </a:p>
        </p:txBody>
      </p:sp>
      <p:sp>
        <p:nvSpPr>
          <p:cNvPr id="7" name="TextBox 6"/>
          <p:cNvSpPr txBox="1"/>
          <p:nvPr/>
        </p:nvSpPr>
        <p:spPr>
          <a:xfrm>
            <a:off x="1234440" y="3840480"/>
            <a:ext cx="10058400" cy="594360"/>
          </a:xfrm>
          <a:prstGeom prst="rect">
            <a:avLst/>
          </a:prstGeom>
          <a:noFill/>
        </p:spPr>
        <p:txBody>
          <a:bodyPr wrap="square" tIns="0" bIns="0" lIns="0" rIns="0">
            <a:spAutoFit/>
          </a:bodyPr>
          <a:lstStyle/>
          <a:p>
            <a:pPr>
              <a:defRPr sz="1800" b="0">
                <a:solidFill>
                  <a:srgbClr val="193D4E"/>
                </a:solidFill>
                <a:latin typeface="Arial"/>
              </a:defRPr>
            </a:pPr>
            <a:r>
              <a:t>The agreement sets the price and how much of each payment goes towards buying.</a:t>
            </a:r>
          </a:p>
        </p:txBody>
      </p:sp>
      <p:sp>
        <p:nvSpPr>
          <p:cNvPr id="8" name="TextBox 7"/>
          <p:cNvSpPr txBox="1"/>
          <p:nvPr/>
        </p:nvSpPr>
        <p:spPr>
          <a:xfrm>
            <a:off x="749808" y="4553712"/>
            <a:ext cx="384048" cy="320040"/>
          </a:xfrm>
          <a:prstGeom prst="rect">
            <a:avLst/>
          </a:prstGeom>
          <a:noFill/>
        </p:spPr>
        <p:txBody>
          <a:bodyPr wrap="square" tIns="0" bIns="0" lIns="0" rIns="0">
            <a:spAutoFit/>
          </a:bodyPr>
          <a:lstStyle/>
          <a:p>
            <a:pPr>
              <a:defRPr sz="1100" b="1">
                <a:solidFill>
                  <a:srgbClr val="276578"/>
                </a:solidFill>
                <a:latin typeface="Arial"/>
              </a:defRPr>
            </a:pPr>
            <a:r>
              <a:t>02</a:t>
            </a:r>
          </a:p>
        </p:txBody>
      </p:sp>
      <p:sp>
        <p:nvSpPr>
          <p:cNvPr id="9" name="TextBox 8"/>
          <p:cNvSpPr txBox="1"/>
          <p:nvPr/>
        </p:nvSpPr>
        <p:spPr>
          <a:xfrm>
            <a:off x="1234440" y="4507992"/>
            <a:ext cx="10058400" cy="594360"/>
          </a:xfrm>
          <a:prstGeom prst="rect">
            <a:avLst/>
          </a:prstGeom>
          <a:noFill/>
        </p:spPr>
        <p:txBody>
          <a:bodyPr wrap="square" tIns="0" bIns="0" lIns="0" rIns="0">
            <a:spAutoFit/>
          </a:bodyPr>
          <a:lstStyle/>
          <a:p>
            <a:pPr>
              <a:defRPr sz="1800" b="0">
                <a:solidFill>
                  <a:srgbClr val="193D4E"/>
                </a:solidFill>
                <a:latin typeface="Arial"/>
              </a:defRPr>
            </a:pPr>
            <a:r>
              <a:t>The household can follow the amount paid and the remaining price.</a:t>
            </a:r>
          </a:p>
        </p:txBody>
      </p:sp>
      <p:sp>
        <p:nvSpPr>
          <p:cNvPr id="10" name="TextBox 9"/>
          <p:cNvSpPr txBox="1"/>
          <p:nvPr/>
        </p:nvSpPr>
        <p:spPr>
          <a:xfrm>
            <a:off x="749808" y="5221224"/>
            <a:ext cx="384048" cy="320040"/>
          </a:xfrm>
          <a:prstGeom prst="rect">
            <a:avLst/>
          </a:prstGeom>
          <a:noFill/>
        </p:spPr>
        <p:txBody>
          <a:bodyPr wrap="square" tIns="0" bIns="0" lIns="0" rIns="0">
            <a:spAutoFit/>
          </a:bodyPr>
          <a:lstStyle/>
          <a:p>
            <a:pPr>
              <a:defRPr sz="1100" b="1">
                <a:solidFill>
                  <a:srgbClr val="276578"/>
                </a:solidFill>
                <a:latin typeface="Arial"/>
              </a:defRPr>
            </a:pPr>
            <a:r>
              <a:t>03</a:t>
            </a:r>
          </a:p>
        </p:txBody>
      </p:sp>
      <p:sp>
        <p:nvSpPr>
          <p:cNvPr id="11" name="TextBox 10"/>
          <p:cNvSpPr txBox="1"/>
          <p:nvPr/>
        </p:nvSpPr>
        <p:spPr>
          <a:xfrm>
            <a:off x="1234440" y="5175504"/>
            <a:ext cx="10058400" cy="594360"/>
          </a:xfrm>
          <a:prstGeom prst="rect">
            <a:avLst/>
          </a:prstGeom>
          <a:noFill/>
        </p:spPr>
        <p:txBody>
          <a:bodyPr wrap="square" tIns="0" bIns="0" lIns="0" rIns="0">
            <a:spAutoFit/>
          </a:bodyPr>
          <a:lstStyle/>
          <a:p>
            <a:pPr>
              <a:defRPr sz="1800" b="0">
                <a:solidFill>
                  <a:srgbClr val="193D4E"/>
                </a:solidFill>
                <a:latin typeface="Arial"/>
              </a:defRPr>
            </a:pPr>
            <a:r>
              <a:t>The whole house transfers to the household once the purchase terms are met.</a:t>
            </a:r>
          </a:p>
        </p:txBody>
      </p:sp>
      <p:sp>
        <p:nvSpPr>
          <p:cNvPr id="12" name="TextBox 11"/>
          <p:cNvSpPr txBox="1"/>
          <p:nvPr/>
        </p:nvSpPr>
        <p:spPr>
          <a:xfrm>
            <a:off x="749808" y="6437376"/>
            <a:ext cx="9144000" cy="182880"/>
          </a:xfrm>
          <a:prstGeom prst="rect">
            <a:avLst/>
          </a:prstGeom>
          <a:noFill/>
        </p:spPr>
        <p:txBody>
          <a:bodyPr wrap="square" tIns="0" bIns="0" lIns="0" rIns="0">
            <a:spAutoFit/>
          </a:bodyPr>
          <a:lstStyle/>
          <a:p>
            <a:pPr>
              <a:defRPr sz="900" b="0">
                <a:solidFill>
                  <a:srgbClr val="596772"/>
                </a:solidFill>
                <a:latin typeface="Arial"/>
              </a:defRPr>
            </a:pPr>
            <a:r>
              <a:t>IMOBX / PARTNER DISCUSSION DRAFT / Version 0.9, 2 November 2026</a:t>
            </a:r>
          </a:p>
        </p:txBody>
      </p:sp>
      <p:sp>
        <p:nvSpPr>
          <p:cNvPr id="13" name="TextBox 12"/>
          <p:cNvSpPr txBox="1"/>
          <p:nvPr/>
        </p:nvSpPr>
        <p:spPr>
          <a:xfrm>
            <a:off x="10607040" y="6437376"/>
            <a:ext cx="914400" cy="182880"/>
          </a:xfrm>
          <a:prstGeom prst="rect">
            <a:avLst/>
          </a:prstGeom>
          <a:noFill/>
        </p:spPr>
        <p:txBody>
          <a:bodyPr wrap="square" tIns="0" bIns="0" lIns="0" rIns="0">
            <a:spAutoFit/>
          </a:bodyPr>
          <a:lstStyle/>
          <a:p>
            <a:pPr>
              <a:defRPr sz="900" b="0">
                <a:solidFill>
                  <a:srgbClr val="596772"/>
                </a:solidFill>
                <a:latin typeface="Arial"/>
              </a:defRPr>
            </a:pPr>
            <a:r>
              <a:t>04 / 12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594360" y="566928"/>
            <a:ext cx="64008" cy="182880"/>
          </a:xfrm>
          <a:prstGeom prst="rect">
            <a:avLst/>
          </a:prstGeom>
          <a:solidFill>
            <a:srgbClr val="2765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obx-logo-light.png"/>
          <p:cNvPicPr>
            <a:picLocks noChangeAspect="1"/>
          </p:cNvPicPr>
          <p:nvPr/>
        </p:nvPicPr>
        <p:blipFill>
          <a:blip r:embed="rId2"/>
          <a:stretch>
            <a:fillRect/>
          </a:stretch>
        </p:blipFill>
        <p:spPr>
          <a:xfrm>
            <a:off x="10607040" y="73152"/>
            <a:ext cx="868680" cy="868680"/>
          </a:xfrm>
          <a:prstGeom prst="rect">
            <a:avLst/>
          </a:prstGeom>
        </p:spPr>
      </p:pic>
      <p:sp>
        <p:nvSpPr>
          <p:cNvPr id="4" name="TextBox 3"/>
          <p:cNvSpPr txBox="1"/>
          <p:nvPr/>
        </p:nvSpPr>
        <p:spPr>
          <a:xfrm>
            <a:off x="731520" y="1069848"/>
            <a:ext cx="10698480" cy="1554480"/>
          </a:xfrm>
          <a:prstGeom prst="rect">
            <a:avLst/>
          </a:prstGeom>
          <a:noFill/>
        </p:spPr>
        <p:txBody>
          <a:bodyPr wrap="square" tIns="0" bIns="0" lIns="0" rIns="0">
            <a:spAutoFit/>
          </a:bodyPr>
          <a:lstStyle/>
          <a:p>
            <a:pPr>
              <a:defRPr sz="4000" b="0">
                <a:solidFill>
                  <a:srgbClr val="193D4E"/>
                </a:solidFill>
                <a:latin typeface="Arial"/>
              </a:defRPr>
            </a:pPr>
            <a:r>
              <a:t>Show where each payment goes</a:t>
            </a:r>
          </a:p>
        </p:txBody>
      </p:sp>
      <p:sp>
        <p:nvSpPr>
          <p:cNvPr id="5" name="TextBox 4"/>
          <p:cNvSpPr txBox="1"/>
          <p:nvPr/>
        </p:nvSpPr>
        <p:spPr>
          <a:xfrm>
            <a:off x="749808" y="2770632"/>
            <a:ext cx="10607040" cy="914400"/>
          </a:xfrm>
          <a:prstGeom prst="rect">
            <a:avLst/>
          </a:prstGeom>
          <a:noFill/>
        </p:spPr>
        <p:txBody>
          <a:bodyPr wrap="square" tIns="0" bIns="0" lIns="0" rIns="0">
            <a:spAutoFit/>
          </a:bodyPr>
          <a:lstStyle/>
          <a:p>
            <a:pPr>
              <a:defRPr sz="2100" b="0">
                <a:solidFill>
                  <a:srgbClr val="596772"/>
                </a:solidFill>
                <a:latin typeface="Arial"/>
              </a:defRPr>
            </a:pPr>
            <a:r>
              <a:t>Keep rent, donations, grants, service income and trading fees separately identified.</a:t>
            </a:r>
          </a:p>
        </p:txBody>
      </p:sp>
      <p:sp>
        <p:nvSpPr>
          <p:cNvPr id="6" name="TextBox 5"/>
          <p:cNvSpPr txBox="1"/>
          <p:nvPr/>
        </p:nvSpPr>
        <p:spPr>
          <a:xfrm>
            <a:off x="749808" y="3886200"/>
            <a:ext cx="384048" cy="320040"/>
          </a:xfrm>
          <a:prstGeom prst="rect">
            <a:avLst/>
          </a:prstGeom>
          <a:noFill/>
        </p:spPr>
        <p:txBody>
          <a:bodyPr wrap="square" tIns="0" bIns="0" lIns="0" rIns="0">
            <a:spAutoFit/>
          </a:bodyPr>
          <a:lstStyle/>
          <a:p>
            <a:pPr>
              <a:defRPr sz="1100" b="1">
                <a:solidFill>
                  <a:srgbClr val="276578"/>
                </a:solidFill>
                <a:latin typeface="Arial"/>
              </a:defRPr>
            </a:pPr>
            <a:r>
              <a:t>01</a:t>
            </a:r>
          </a:p>
        </p:txBody>
      </p:sp>
      <p:sp>
        <p:nvSpPr>
          <p:cNvPr id="7" name="TextBox 6"/>
          <p:cNvSpPr txBox="1"/>
          <p:nvPr/>
        </p:nvSpPr>
        <p:spPr>
          <a:xfrm>
            <a:off x="1234440" y="3840480"/>
            <a:ext cx="10058400" cy="594360"/>
          </a:xfrm>
          <a:prstGeom prst="rect">
            <a:avLst/>
          </a:prstGeom>
          <a:noFill/>
        </p:spPr>
        <p:txBody>
          <a:bodyPr wrap="square" tIns="0" bIns="0" lIns="0" rIns="0">
            <a:spAutoFit/>
          </a:bodyPr>
          <a:lstStyle/>
          <a:p>
            <a:pPr>
              <a:defRPr sz="1800" b="0">
                <a:solidFill>
                  <a:srgbClr val="193D4E"/>
                </a:solidFill>
                <a:latin typeface="Arial"/>
              </a:defRPr>
            </a:pPr>
            <a:r>
              <a:t>Pay taxes, repairs and agreed running costs.</a:t>
            </a:r>
          </a:p>
        </p:txBody>
      </p:sp>
      <p:sp>
        <p:nvSpPr>
          <p:cNvPr id="8" name="TextBox 7"/>
          <p:cNvSpPr txBox="1"/>
          <p:nvPr/>
        </p:nvSpPr>
        <p:spPr>
          <a:xfrm>
            <a:off x="749808" y="4553712"/>
            <a:ext cx="384048" cy="320040"/>
          </a:xfrm>
          <a:prstGeom prst="rect">
            <a:avLst/>
          </a:prstGeom>
          <a:noFill/>
        </p:spPr>
        <p:txBody>
          <a:bodyPr wrap="square" tIns="0" bIns="0" lIns="0" rIns="0">
            <a:spAutoFit/>
          </a:bodyPr>
          <a:lstStyle/>
          <a:p>
            <a:pPr>
              <a:defRPr sz="1100" b="1">
                <a:solidFill>
                  <a:srgbClr val="276578"/>
                </a:solidFill>
                <a:latin typeface="Arial"/>
              </a:defRPr>
            </a:pPr>
            <a:r>
              <a:t>02</a:t>
            </a:r>
          </a:p>
        </p:txBody>
      </p:sp>
      <p:sp>
        <p:nvSpPr>
          <p:cNvPr id="9" name="TextBox 8"/>
          <p:cNvSpPr txBox="1"/>
          <p:nvPr/>
        </p:nvSpPr>
        <p:spPr>
          <a:xfrm>
            <a:off x="1234440" y="4507992"/>
            <a:ext cx="10058400" cy="594360"/>
          </a:xfrm>
          <a:prstGeom prst="rect">
            <a:avLst/>
          </a:prstGeom>
          <a:noFill/>
        </p:spPr>
        <p:txBody>
          <a:bodyPr wrap="square" tIns="0" bIns="0" lIns="0" rIns="0">
            <a:spAutoFit/>
          </a:bodyPr>
          <a:lstStyle/>
          <a:p>
            <a:pPr>
              <a:defRPr sz="1800" b="0">
                <a:solidFill>
                  <a:srgbClr val="193D4E"/>
                </a:solidFill>
                <a:latin typeface="Arial"/>
              </a:defRPr>
            </a:pPr>
            <a:r>
              <a:t>Keep funding for empty houses and promises made to families.</a:t>
            </a:r>
          </a:p>
        </p:txBody>
      </p:sp>
      <p:sp>
        <p:nvSpPr>
          <p:cNvPr id="10" name="TextBox 9"/>
          <p:cNvSpPr txBox="1"/>
          <p:nvPr/>
        </p:nvSpPr>
        <p:spPr>
          <a:xfrm>
            <a:off x="749808" y="5221224"/>
            <a:ext cx="384048" cy="320040"/>
          </a:xfrm>
          <a:prstGeom prst="rect">
            <a:avLst/>
          </a:prstGeom>
          <a:noFill/>
        </p:spPr>
        <p:txBody>
          <a:bodyPr wrap="square" tIns="0" bIns="0" lIns="0" rIns="0">
            <a:spAutoFit/>
          </a:bodyPr>
          <a:lstStyle/>
          <a:p>
            <a:pPr>
              <a:defRPr sz="1100" b="1">
                <a:solidFill>
                  <a:srgbClr val="276578"/>
                </a:solidFill>
                <a:latin typeface="Arial"/>
              </a:defRPr>
            </a:pPr>
            <a:r>
              <a:t>03</a:t>
            </a:r>
          </a:p>
        </p:txBody>
      </p:sp>
      <p:sp>
        <p:nvSpPr>
          <p:cNvPr id="11" name="TextBox 10"/>
          <p:cNvSpPr txBox="1"/>
          <p:nvPr/>
        </p:nvSpPr>
        <p:spPr>
          <a:xfrm>
            <a:off x="1234440" y="5175504"/>
            <a:ext cx="10058400" cy="594360"/>
          </a:xfrm>
          <a:prstGeom prst="rect">
            <a:avLst/>
          </a:prstGeom>
          <a:noFill/>
        </p:spPr>
        <p:txBody>
          <a:bodyPr wrap="square" tIns="0" bIns="0" lIns="0" rIns="0">
            <a:spAutoFit/>
          </a:bodyPr>
          <a:lstStyle/>
          <a:p>
            <a:pPr>
              <a:defRPr sz="1800" b="0">
                <a:solidFill>
                  <a:srgbClr val="193D4E"/>
                </a:solidFill>
                <a:latin typeface="Arial"/>
              </a:defRPr>
            </a:pPr>
            <a:r>
              <a:t>Fund more houses under the agreed budget.</a:t>
            </a:r>
          </a:p>
        </p:txBody>
      </p:sp>
      <p:sp>
        <p:nvSpPr>
          <p:cNvPr id="12" name="TextBox 11"/>
          <p:cNvSpPr txBox="1"/>
          <p:nvPr/>
        </p:nvSpPr>
        <p:spPr>
          <a:xfrm>
            <a:off x="749808" y="6437376"/>
            <a:ext cx="9144000" cy="182880"/>
          </a:xfrm>
          <a:prstGeom prst="rect">
            <a:avLst/>
          </a:prstGeom>
          <a:noFill/>
        </p:spPr>
        <p:txBody>
          <a:bodyPr wrap="square" tIns="0" bIns="0" lIns="0" rIns="0">
            <a:spAutoFit/>
          </a:bodyPr>
          <a:lstStyle/>
          <a:p>
            <a:pPr>
              <a:defRPr sz="900" b="0">
                <a:solidFill>
                  <a:srgbClr val="596772"/>
                </a:solidFill>
                <a:latin typeface="Arial"/>
              </a:defRPr>
            </a:pPr>
            <a:r>
              <a:t>IMOBX / PARTNER DISCUSSION DRAFT / Version 0.9, 2 November 2026</a:t>
            </a:r>
          </a:p>
        </p:txBody>
      </p:sp>
      <p:sp>
        <p:nvSpPr>
          <p:cNvPr id="13" name="TextBox 12"/>
          <p:cNvSpPr txBox="1"/>
          <p:nvPr/>
        </p:nvSpPr>
        <p:spPr>
          <a:xfrm>
            <a:off x="10607040" y="6437376"/>
            <a:ext cx="914400" cy="182880"/>
          </a:xfrm>
          <a:prstGeom prst="rect">
            <a:avLst/>
          </a:prstGeom>
          <a:noFill/>
        </p:spPr>
        <p:txBody>
          <a:bodyPr wrap="square" tIns="0" bIns="0" lIns="0" rIns="0">
            <a:spAutoFit/>
          </a:bodyPr>
          <a:lstStyle/>
          <a:p>
            <a:pPr>
              <a:defRPr sz="900" b="0">
                <a:solidFill>
                  <a:srgbClr val="596772"/>
                </a:solidFill>
                <a:latin typeface="Arial"/>
              </a:defRPr>
            </a:pPr>
            <a:r>
              <a:t>05 / 12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594360" y="566928"/>
            <a:ext cx="64008" cy="182880"/>
          </a:xfrm>
          <a:prstGeom prst="rect">
            <a:avLst/>
          </a:prstGeom>
          <a:solidFill>
            <a:srgbClr val="2765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obx-logo-light.png"/>
          <p:cNvPicPr>
            <a:picLocks noChangeAspect="1"/>
          </p:cNvPicPr>
          <p:nvPr/>
        </p:nvPicPr>
        <p:blipFill>
          <a:blip r:embed="rId2"/>
          <a:stretch>
            <a:fillRect/>
          </a:stretch>
        </p:blipFill>
        <p:spPr>
          <a:xfrm>
            <a:off x="10607040" y="73152"/>
            <a:ext cx="868680" cy="868680"/>
          </a:xfrm>
          <a:prstGeom prst="rect">
            <a:avLst/>
          </a:prstGeom>
        </p:spPr>
      </p:pic>
      <p:sp>
        <p:nvSpPr>
          <p:cNvPr id="4" name="TextBox 3"/>
          <p:cNvSpPr txBox="1"/>
          <p:nvPr/>
        </p:nvSpPr>
        <p:spPr>
          <a:xfrm>
            <a:off x="731520" y="1069848"/>
            <a:ext cx="10698480" cy="1554480"/>
          </a:xfrm>
          <a:prstGeom prst="rect">
            <a:avLst/>
          </a:prstGeom>
          <a:noFill/>
        </p:spPr>
        <p:txBody>
          <a:bodyPr wrap="square" tIns="0" bIns="0" lIns="0" rIns="0">
            <a:spAutoFit/>
          </a:bodyPr>
          <a:lstStyle/>
          <a:p>
            <a:pPr>
              <a:defRPr sz="4000" b="0">
                <a:solidFill>
                  <a:srgbClr val="193D4E"/>
                </a:solidFill>
                <a:latin typeface="Arial"/>
              </a:defRPr>
            </a:pPr>
            <a:r>
              <a:t>Pay today’s bills and plan the next houses</a:t>
            </a:r>
          </a:p>
        </p:txBody>
      </p:sp>
      <p:sp>
        <p:nvSpPr>
          <p:cNvPr id="5" name="TextBox 4"/>
          <p:cNvSpPr txBox="1"/>
          <p:nvPr/>
        </p:nvSpPr>
        <p:spPr>
          <a:xfrm>
            <a:off x="749808" y="2770632"/>
            <a:ext cx="10607040" cy="914400"/>
          </a:xfrm>
          <a:prstGeom prst="rect">
            <a:avLst/>
          </a:prstGeom>
          <a:noFill/>
        </p:spPr>
        <p:txBody>
          <a:bodyPr wrap="square" tIns="0" bIns="0" lIns="0" rIns="0">
            <a:spAutoFit/>
          </a:bodyPr>
          <a:lstStyle/>
          <a:p>
            <a:pPr>
              <a:defRPr sz="2100" b="0">
                <a:solidFill>
                  <a:srgbClr val="596772"/>
                </a:solidFill>
                <a:latin typeface="Arial"/>
              </a:defRPr>
            </a:pPr>
            <a:r>
              <a:t>Running the existing houses and building more need separate budgets.</a:t>
            </a:r>
          </a:p>
        </p:txBody>
      </p:sp>
      <p:sp>
        <p:nvSpPr>
          <p:cNvPr id="6" name="TextBox 5"/>
          <p:cNvSpPr txBox="1"/>
          <p:nvPr/>
        </p:nvSpPr>
        <p:spPr>
          <a:xfrm>
            <a:off x="749808" y="3886200"/>
            <a:ext cx="384048" cy="320040"/>
          </a:xfrm>
          <a:prstGeom prst="rect">
            <a:avLst/>
          </a:prstGeom>
          <a:noFill/>
        </p:spPr>
        <p:txBody>
          <a:bodyPr wrap="square" tIns="0" bIns="0" lIns="0" rIns="0">
            <a:spAutoFit/>
          </a:bodyPr>
          <a:lstStyle/>
          <a:p>
            <a:pPr>
              <a:defRPr sz="1100" b="1">
                <a:solidFill>
                  <a:srgbClr val="276578"/>
                </a:solidFill>
                <a:latin typeface="Arial"/>
              </a:defRPr>
            </a:pPr>
            <a:r>
              <a:t>01</a:t>
            </a:r>
          </a:p>
        </p:txBody>
      </p:sp>
      <p:sp>
        <p:nvSpPr>
          <p:cNvPr id="7" name="TextBox 6"/>
          <p:cNvSpPr txBox="1"/>
          <p:nvPr/>
        </p:nvSpPr>
        <p:spPr>
          <a:xfrm>
            <a:off x="1234440" y="3840480"/>
            <a:ext cx="10058400" cy="594360"/>
          </a:xfrm>
          <a:prstGeom prst="rect">
            <a:avLst/>
          </a:prstGeom>
          <a:noFill/>
        </p:spPr>
        <p:txBody>
          <a:bodyPr wrap="square" tIns="0" bIns="0" lIns="0" rIns="0">
            <a:spAutoFit/>
          </a:bodyPr>
          <a:lstStyle/>
          <a:p>
            <a:pPr>
              <a:defRPr sz="1800" b="0">
                <a:solidFill>
                  <a:srgbClr val="193D4E"/>
                </a:solidFill>
                <a:latin typeface="Arial"/>
              </a:defRPr>
            </a:pPr>
            <a:r>
              <a:t>Check the budget with little or no trading income.</a:t>
            </a:r>
          </a:p>
        </p:txBody>
      </p:sp>
      <p:sp>
        <p:nvSpPr>
          <p:cNvPr id="8" name="TextBox 7"/>
          <p:cNvSpPr txBox="1"/>
          <p:nvPr/>
        </p:nvSpPr>
        <p:spPr>
          <a:xfrm>
            <a:off x="749808" y="4553712"/>
            <a:ext cx="384048" cy="320040"/>
          </a:xfrm>
          <a:prstGeom prst="rect">
            <a:avLst/>
          </a:prstGeom>
          <a:noFill/>
        </p:spPr>
        <p:txBody>
          <a:bodyPr wrap="square" tIns="0" bIns="0" lIns="0" rIns="0">
            <a:spAutoFit/>
          </a:bodyPr>
          <a:lstStyle/>
          <a:p>
            <a:pPr>
              <a:defRPr sz="1100" b="1">
                <a:solidFill>
                  <a:srgbClr val="276578"/>
                </a:solidFill>
                <a:latin typeface="Arial"/>
              </a:defRPr>
            </a:pPr>
            <a:r>
              <a:t>02</a:t>
            </a:r>
          </a:p>
        </p:txBody>
      </p:sp>
      <p:sp>
        <p:nvSpPr>
          <p:cNvPr id="9" name="TextBox 8"/>
          <p:cNvSpPr txBox="1"/>
          <p:nvPr/>
        </p:nvSpPr>
        <p:spPr>
          <a:xfrm>
            <a:off x="1234440" y="4507992"/>
            <a:ext cx="10058400" cy="594360"/>
          </a:xfrm>
          <a:prstGeom prst="rect">
            <a:avLst/>
          </a:prstGeom>
          <a:noFill/>
        </p:spPr>
        <p:txBody>
          <a:bodyPr wrap="square" tIns="0" bIns="0" lIns="0" rIns="0">
            <a:spAutoFit/>
          </a:bodyPr>
          <a:lstStyle/>
          <a:p>
            <a:pPr>
              <a:defRPr sz="1800" b="0">
                <a:solidFill>
                  <a:srgbClr val="193D4E"/>
                </a:solidFill>
                <a:latin typeface="Arial"/>
              </a:defRPr>
            </a:pPr>
            <a:r>
              <a:t>Rent ends when the family becomes the home’s owner.</a:t>
            </a:r>
          </a:p>
        </p:txBody>
      </p:sp>
      <p:sp>
        <p:nvSpPr>
          <p:cNvPr id="10" name="TextBox 9"/>
          <p:cNvSpPr txBox="1"/>
          <p:nvPr/>
        </p:nvSpPr>
        <p:spPr>
          <a:xfrm>
            <a:off x="749808" y="5221224"/>
            <a:ext cx="384048" cy="320040"/>
          </a:xfrm>
          <a:prstGeom prst="rect">
            <a:avLst/>
          </a:prstGeom>
          <a:noFill/>
        </p:spPr>
        <p:txBody>
          <a:bodyPr wrap="square" tIns="0" bIns="0" lIns="0" rIns="0">
            <a:spAutoFit/>
          </a:bodyPr>
          <a:lstStyle/>
          <a:p>
            <a:pPr>
              <a:defRPr sz="1100" b="1">
                <a:solidFill>
                  <a:srgbClr val="276578"/>
                </a:solidFill>
                <a:latin typeface="Arial"/>
              </a:defRPr>
            </a:pPr>
            <a:r>
              <a:t>03</a:t>
            </a:r>
          </a:p>
        </p:txBody>
      </p:sp>
      <p:sp>
        <p:nvSpPr>
          <p:cNvPr id="11" name="TextBox 10"/>
          <p:cNvSpPr txBox="1"/>
          <p:nvPr/>
        </p:nvSpPr>
        <p:spPr>
          <a:xfrm>
            <a:off x="1234440" y="5175504"/>
            <a:ext cx="10058400" cy="594360"/>
          </a:xfrm>
          <a:prstGeom prst="rect">
            <a:avLst/>
          </a:prstGeom>
          <a:noFill/>
        </p:spPr>
        <p:txBody>
          <a:bodyPr wrap="square" tIns="0" bIns="0" lIns="0" rIns="0">
            <a:spAutoFit/>
          </a:bodyPr>
          <a:lstStyle/>
          <a:p>
            <a:pPr>
              <a:defRPr sz="1800" b="0">
                <a:solidFill>
                  <a:srgbClr val="193D4E"/>
                </a:solidFill>
                <a:latin typeface="Arial"/>
              </a:defRPr>
            </a:pPr>
            <a:r>
              <a:t>Show how continuing income and new building funds will be found.</a:t>
            </a:r>
          </a:p>
        </p:txBody>
      </p:sp>
      <p:sp>
        <p:nvSpPr>
          <p:cNvPr id="12" name="TextBox 11"/>
          <p:cNvSpPr txBox="1"/>
          <p:nvPr/>
        </p:nvSpPr>
        <p:spPr>
          <a:xfrm>
            <a:off x="749808" y="6437376"/>
            <a:ext cx="9144000" cy="182880"/>
          </a:xfrm>
          <a:prstGeom prst="rect">
            <a:avLst/>
          </a:prstGeom>
          <a:noFill/>
        </p:spPr>
        <p:txBody>
          <a:bodyPr wrap="square" tIns="0" bIns="0" lIns="0" rIns="0">
            <a:spAutoFit/>
          </a:bodyPr>
          <a:lstStyle/>
          <a:p>
            <a:pPr>
              <a:defRPr sz="900" b="0">
                <a:solidFill>
                  <a:srgbClr val="596772"/>
                </a:solidFill>
                <a:latin typeface="Arial"/>
              </a:defRPr>
            </a:pPr>
            <a:r>
              <a:t>IMOBX / PARTNER DISCUSSION DRAFT / Version 0.9, 2 November 2026</a:t>
            </a:r>
          </a:p>
        </p:txBody>
      </p:sp>
      <p:sp>
        <p:nvSpPr>
          <p:cNvPr id="13" name="TextBox 12"/>
          <p:cNvSpPr txBox="1"/>
          <p:nvPr/>
        </p:nvSpPr>
        <p:spPr>
          <a:xfrm>
            <a:off x="10607040" y="6437376"/>
            <a:ext cx="914400" cy="182880"/>
          </a:xfrm>
          <a:prstGeom prst="rect">
            <a:avLst/>
          </a:prstGeom>
          <a:noFill/>
        </p:spPr>
        <p:txBody>
          <a:bodyPr wrap="square" tIns="0" bIns="0" lIns="0" rIns="0">
            <a:spAutoFit/>
          </a:bodyPr>
          <a:lstStyle/>
          <a:p>
            <a:pPr>
              <a:defRPr sz="900" b="0">
                <a:solidFill>
                  <a:srgbClr val="596772"/>
                </a:solidFill>
                <a:latin typeface="Arial"/>
              </a:defRPr>
            </a:pPr>
            <a:r>
              <a:t>06 / 12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594360" y="566928"/>
            <a:ext cx="64008" cy="182880"/>
          </a:xfrm>
          <a:prstGeom prst="rect">
            <a:avLst/>
          </a:prstGeom>
          <a:solidFill>
            <a:srgbClr val="2765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obx-logo-light.png"/>
          <p:cNvPicPr>
            <a:picLocks noChangeAspect="1"/>
          </p:cNvPicPr>
          <p:nvPr/>
        </p:nvPicPr>
        <p:blipFill>
          <a:blip r:embed="rId2"/>
          <a:stretch>
            <a:fillRect/>
          </a:stretch>
        </p:blipFill>
        <p:spPr>
          <a:xfrm>
            <a:off x="10607040" y="73152"/>
            <a:ext cx="868680" cy="868680"/>
          </a:xfrm>
          <a:prstGeom prst="rect">
            <a:avLst/>
          </a:prstGeom>
        </p:spPr>
      </p:pic>
      <p:sp>
        <p:nvSpPr>
          <p:cNvPr id="4" name="TextBox 3"/>
          <p:cNvSpPr txBox="1"/>
          <p:nvPr/>
        </p:nvSpPr>
        <p:spPr>
          <a:xfrm>
            <a:off x="731520" y="1069848"/>
            <a:ext cx="10698480" cy="1554480"/>
          </a:xfrm>
          <a:prstGeom prst="rect">
            <a:avLst/>
          </a:prstGeom>
          <a:noFill/>
        </p:spPr>
        <p:txBody>
          <a:bodyPr wrap="square" tIns="0" bIns="0" lIns="0" rIns="0">
            <a:spAutoFit/>
          </a:bodyPr>
          <a:lstStyle/>
          <a:p>
            <a:pPr>
              <a:defRPr sz="4000" b="0">
                <a:solidFill>
                  <a:srgbClr val="193D4E"/>
                </a:solidFill>
                <a:latin typeface="Arial"/>
              </a:defRPr>
            </a:pPr>
            <a:r>
              <a:t>Residents would decide how shared spaces are used</a:t>
            </a:r>
          </a:p>
        </p:txBody>
      </p:sp>
      <p:sp>
        <p:nvSpPr>
          <p:cNvPr id="5" name="TextBox 4"/>
          <p:cNvSpPr txBox="1"/>
          <p:nvPr/>
        </p:nvSpPr>
        <p:spPr>
          <a:xfrm>
            <a:off x="749808" y="2770632"/>
            <a:ext cx="10607040" cy="914400"/>
          </a:xfrm>
          <a:prstGeom prst="rect">
            <a:avLst/>
          </a:prstGeom>
          <a:noFill/>
        </p:spPr>
        <p:txBody>
          <a:bodyPr wrap="square" tIns="0" bIns="0" lIns="0" rIns="0">
            <a:spAutoFit/>
          </a:bodyPr>
          <a:lstStyle/>
          <a:p>
            <a:pPr>
              <a:defRPr sz="2100" b="0">
                <a:solidFill>
                  <a:srgbClr val="596772"/>
                </a:solidFill>
                <a:latin typeface="Arial"/>
              </a:defRPr>
            </a:pPr>
            <a:r>
              <a:t>Courtyard use, study-room hours, repair priorities and representatives are resident matters.</a:t>
            </a:r>
          </a:p>
        </p:txBody>
      </p:sp>
      <p:sp>
        <p:nvSpPr>
          <p:cNvPr id="6" name="TextBox 5"/>
          <p:cNvSpPr txBox="1"/>
          <p:nvPr/>
        </p:nvSpPr>
        <p:spPr>
          <a:xfrm>
            <a:off x="749808" y="3886200"/>
            <a:ext cx="384048" cy="320040"/>
          </a:xfrm>
          <a:prstGeom prst="rect">
            <a:avLst/>
          </a:prstGeom>
          <a:noFill/>
        </p:spPr>
        <p:txBody>
          <a:bodyPr wrap="square" tIns="0" bIns="0" lIns="0" rIns="0">
            <a:spAutoFit/>
          </a:bodyPr>
          <a:lstStyle/>
          <a:p>
            <a:pPr>
              <a:defRPr sz="1100" b="1">
                <a:solidFill>
                  <a:srgbClr val="276578"/>
                </a:solidFill>
                <a:latin typeface="Arial"/>
              </a:defRPr>
            </a:pPr>
            <a:r>
              <a:t>01</a:t>
            </a:r>
          </a:p>
        </p:txBody>
      </p:sp>
      <p:sp>
        <p:nvSpPr>
          <p:cNvPr id="7" name="TextBox 6"/>
          <p:cNvSpPr txBox="1"/>
          <p:nvPr/>
        </p:nvSpPr>
        <p:spPr>
          <a:xfrm>
            <a:off x="1234440" y="3840480"/>
            <a:ext cx="10058400" cy="594360"/>
          </a:xfrm>
          <a:prstGeom prst="rect">
            <a:avLst/>
          </a:prstGeom>
          <a:noFill/>
        </p:spPr>
        <p:txBody>
          <a:bodyPr wrap="square" tIns="0" bIns="0" lIns="0" rIns="0">
            <a:spAutoFit/>
          </a:bodyPr>
          <a:lstStyle/>
          <a:p>
            <a:pPr>
              <a:defRPr sz="1800" b="0">
                <a:solidFill>
                  <a:srgbClr val="193D4E"/>
                </a:solidFill>
                <a:latin typeface="Arial"/>
              </a:defRPr>
            </a:pPr>
            <a:r>
              <a:t>One member, one vote, as Brazil’s cooperative law sets out.</a:t>
            </a:r>
          </a:p>
        </p:txBody>
      </p:sp>
      <p:sp>
        <p:nvSpPr>
          <p:cNvPr id="8" name="TextBox 7"/>
          <p:cNvSpPr txBox="1"/>
          <p:nvPr/>
        </p:nvSpPr>
        <p:spPr>
          <a:xfrm>
            <a:off x="749808" y="4553712"/>
            <a:ext cx="384048" cy="320040"/>
          </a:xfrm>
          <a:prstGeom prst="rect">
            <a:avLst/>
          </a:prstGeom>
          <a:noFill/>
        </p:spPr>
        <p:txBody>
          <a:bodyPr wrap="square" tIns="0" bIns="0" lIns="0" rIns="0">
            <a:spAutoFit/>
          </a:bodyPr>
          <a:lstStyle/>
          <a:p>
            <a:pPr>
              <a:defRPr sz="1100" b="1">
                <a:solidFill>
                  <a:srgbClr val="276578"/>
                </a:solidFill>
                <a:latin typeface="Arial"/>
              </a:defRPr>
            </a:pPr>
            <a:r>
              <a:t>02</a:t>
            </a:r>
          </a:p>
        </p:txBody>
      </p:sp>
      <p:sp>
        <p:nvSpPr>
          <p:cNvPr id="9" name="TextBox 8"/>
          <p:cNvSpPr txBox="1"/>
          <p:nvPr/>
        </p:nvSpPr>
        <p:spPr>
          <a:xfrm>
            <a:off x="1234440" y="4507992"/>
            <a:ext cx="10058400" cy="594360"/>
          </a:xfrm>
          <a:prstGeom prst="rect">
            <a:avLst/>
          </a:prstGeom>
          <a:noFill/>
        </p:spPr>
        <p:txBody>
          <a:bodyPr wrap="square" tIns="0" bIns="0" lIns="0" rIns="0">
            <a:spAutoFit/>
          </a:bodyPr>
          <a:lstStyle/>
          <a:p>
            <a:pPr>
              <a:defRPr sz="1800" b="0">
                <a:solidFill>
                  <a:srgbClr val="193D4E"/>
                </a:solidFill>
                <a:latin typeface="Arial"/>
              </a:defRPr>
            </a:pPr>
            <a:r>
              <a:t>No investment purchase or promotional work would be required for a voice.</a:t>
            </a:r>
          </a:p>
        </p:txBody>
      </p:sp>
      <p:sp>
        <p:nvSpPr>
          <p:cNvPr id="10" name="TextBox 9"/>
          <p:cNvSpPr txBox="1"/>
          <p:nvPr/>
        </p:nvSpPr>
        <p:spPr>
          <a:xfrm>
            <a:off x="749808" y="5221224"/>
            <a:ext cx="384048" cy="320040"/>
          </a:xfrm>
          <a:prstGeom prst="rect">
            <a:avLst/>
          </a:prstGeom>
          <a:noFill/>
        </p:spPr>
        <p:txBody>
          <a:bodyPr wrap="square" tIns="0" bIns="0" lIns="0" rIns="0">
            <a:spAutoFit/>
          </a:bodyPr>
          <a:lstStyle/>
          <a:p>
            <a:pPr>
              <a:defRPr sz="1100" b="1">
                <a:solidFill>
                  <a:srgbClr val="276578"/>
                </a:solidFill>
                <a:latin typeface="Arial"/>
              </a:defRPr>
            </a:pPr>
            <a:r>
              <a:t>03</a:t>
            </a:r>
          </a:p>
        </p:txBody>
      </p:sp>
      <p:sp>
        <p:nvSpPr>
          <p:cNvPr id="11" name="TextBox 10"/>
          <p:cNvSpPr txBox="1"/>
          <p:nvPr/>
        </p:nvSpPr>
        <p:spPr>
          <a:xfrm>
            <a:off x="1234440" y="5175504"/>
            <a:ext cx="10058400" cy="594360"/>
          </a:xfrm>
          <a:prstGeom prst="rect">
            <a:avLst/>
          </a:prstGeom>
          <a:noFill/>
        </p:spPr>
        <p:txBody>
          <a:bodyPr wrap="square" tIns="0" bIns="0" lIns="0" rIns="0">
            <a:spAutoFit/>
          </a:bodyPr>
          <a:lstStyle/>
          <a:p>
            <a:pPr>
              <a:defRPr sz="1800" b="0">
                <a:solidFill>
                  <a:srgbClr val="193D4E"/>
                </a:solidFill>
                <a:latin typeface="Arial"/>
              </a:defRPr>
            </a:pPr>
            <a:r>
              <a:t>Investor rights and each household’s contract have their own terms.</a:t>
            </a:r>
          </a:p>
        </p:txBody>
      </p:sp>
      <p:sp>
        <p:nvSpPr>
          <p:cNvPr id="12" name="TextBox 11"/>
          <p:cNvSpPr txBox="1"/>
          <p:nvPr/>
        </p:nvSpPr>
        <p:spPr>
          <a:xfrm>
            <a:off x="749808" y="5760720"/>
            <a:ext cx="10607040" cy="256032"/>
          </a:xfrm>
          <a:prstGeom prst="rect">
            <a:avLst/>
          </a:prstGeom>
          <a:noFill/>
        </p:spPr>
        <p:txBody>
          <a:bodyPr wrap="square" tIns="0" bIns="0" lIns="0" rIns="0">
            <a:spAutoFit/>
          </a:bodyPr>
          <a:lstStyle/>
          <a:p>
            <a:pPr>
              <a:defRPr sz="1100" b="0">
                <a:solidFill>
                  <a:srgbClr val="596772"/>
                </a:solidFill>
                <a:latin typeface="Arial"/>
              </a:defRPr>
            </a:pPr>
            <a:r>
              <a:t>Source: ICA: cooperative identity. States the principles of cooperatives, including member participation. It does not review IMOBX.</a:t>
            </a:r>
          </a:p>
        </p:txBody>
      </p:sp>
      <p:sp>
        <p:nvSpPr>
          <p:cNvPr id="13" name="TextBox 12"/>
          <p:cNvSpPr txBox="1"/>
          <p:nvPr/>
        </p:nvSpPr>
        <p:spPr>
          <a:xfrm>
            <a:off x="749808" y="6035040"/>
            <a:ext cx="10607040" cy="256032"/>
          </a:xfrm>
          <a:prstGeom prst="rect">
            <a:avLst/>
          </a:prstGeom>
          <a:noFill/>
        </p:spPr>
        <p:txBody>
          <a:bodyPr wrap="square" tIns="0" bIns="0" lIns="0" rIns="0">
            <a:spAutoFit/>
          </a:bodyPr>
          <a:lstStyle/>
          <a:p>
            <a:pPr>
              <a:defRPr sz="1100" b="0">
                <a:solidFill>
                  <a:srgbClr val="596772"/>
                </a:solidFill>
                <a:latin typeface="Arial"/>
              </a:defRPr>
            </a:pPr>
            <a:r>
              <a:t>Source: Elinor Ostrom: Nobel lecture. Is research on how communities manage shared resources. It does not test IMOBX's rules.</a:t>
            </a:r>
          </a:p>
        </p:txBody>
      </p:sp>
      <p:sp>
        <p:nvSpPr>
          <p:cNvPr id="14" name="TextBox 13"/>
          <p:cNvSpPr txBox="1"/>
          <p:nvPr/>
        </p:nvSpPr>
        <p:spPr>
          <a:xfrm>
            <a:off x="749808" y="6437376"/>
            <a:ext cx="9144000" cy="182880"/>
          </a:xfrm>
          <a:prstGeom prst="rect">
            <a:avLst/>
          </a:prstGeom>
          <a:noFill/>
        </p:spPr>
        <p:txBody>
          <a:bodyPr wrap="square" tIns="0" bIns="0" lIns="0" rIns="0">
            <a:spAutoFit/>
          </a:bodyPr>
          <a:lstStyle/>
          <a:p>
            <a:pPr>
              <a:defRPr sz="900" b="0">
                <a:solidFill>
                  <a:srgbClr val="596772"/>
                </a:solidFill>
                <a:latin typeface="Arial"/>
              </a:defRPr>
            </a:pPr>
            <a:r>
              <a:t>IMOBX / PARTNER DISCUSSION DRAFT / Version 0.9, 2 November 2026</a:t>
            </a:r>
          </a:p>
        </p:txBody>
      </p:sp>
      <p:sp>
        <p:nvSpPr>
          <p:cNvPr id="15" name="TextBox 14"/>
          <p:cNvSpPr txBox="1"/>
          <p:nvPr/>
        </p:nvSpPr>
        <p:spPr>
          <a:xfrm>
            <a:off x="10607040" y="6437376"/>
            <a:ext cx="914400" cy="182880"/>
          </a:xfrm>
          <a:prstGeom prst="rect">
            <a:avLst/>
          </a:prstGeom>
          <a:noFill/>
        </p:spPr>
        <p:txBody>
          <a:bodyPr wrap="square" tIns="0" bIns="0" lIns="0" rIns="0">
            <a:spAutoFit/>
          </a:bodyPr>
          <a:lstStyle/>
          <a:p>
            <a:pPr>
              <a:defRPr sz="900" b="0">
                <a:solidFill>
                  <a:srgbClr val="596772"/>
                </a:solidFill>
                <a:latin typeface="Arial"/>
              </a:defRPr>
            </a:pPr>
            <a:r>
              <a:t>07 / 12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594360" y="566928"/>
            <a:ext cx="64008" cy="182880"/>
          </a:xfrm>
          <a:prstGeom prst="rect">
            <a:avLst/>
          </a:prstGeom>
          <a:solidFill>
            <a:srgbClr val="2765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obx-logo-light.png"/>
          <p:cNvPicPr>
            <a:picLocks noChangeAspect="1"/>
          </p:cNvPicPr>
          <p:nvPr/>
        </p:nvPicPr>
        <p:blipFill>
          <a:blip r:embed="rId2"/>
          <a:stretch>
            <a:fillRect/>
          </a:stretch>
        </p:blipFill>
        <p:spPr>
          <a:xfrm>
            <a:off x="10607040" y="73152"/>
            <a:ext cx="868680" cy="868680"/>
          </a:xfrm>
          <a:prstGeom prst="rect">
            <a:avLst/>
          </a:prstGeom>
        </p:spPr>
      </p:pic>
      <p:sp>
        <p:nvSpPr>
          <p:cNvPr id="4" name="TextBox 3"/>
          <p:cNvSpPr txBox="1"/>
          <p:nvPr/>
        </p:nvSpPr>
        <p:spPr>
          <a:xfrm>
            <a:off x="731520" y="1069848"/>
            <a:ext cx="10698480" cy="1554480"/>
          </a:xfrm>
          <a:prstGeom prst="rect">
            <a:avLst/>
          </a:prstGeom>
          <a:noFill/>
        </p:spPr>
        <p:txBody>
          <a:bodyPr wrap="square" tIns="0" bIns="0" lIns="0" rIns="0">
            <a:spAutoFit/>
          </a:bodyPr>
          <a:lstStyle/>
          <a:p>
            <a:pPr>
              <a:defRPr sz="4000" b="0">
                <a:solidFill>
                  <a:srgbClr val="193D4E"/>
                </a:solidFill>
                <a:latin typeface="Arial"/>
              </a:defRPr>
            </a:pPr>
            <a:r>
              <a:t>From a request to checked work</a:t>
            </a:r>
          </a:p>
        </p:txBody>
      </p:sp>
      <p:sp>
        <p:nvSpPr>
          <p:cNvPr id="5" name="TextBox 4"/>
          <p:cNvSpPr txBox="1"/>
          <p:nvPr/>
        </p:nvSpPr>
        <p:spPr>
          <a:xfrm>
            <a:off x="749808" y="2770632"/>
            <a:ext cx="10607040" cy="914400"/>
          </a:xfrm>
          <a:prstGeom prst="rect">
            <a:avLst/>
          </a:prstGeom>
          <a:noFill/>
        </p:spPr>
        <p:txBody>
          <a:bodyPr wrap="square" tIns="0" bIns="0" lIns="0" rIns="0">
            <a:spAutoFit/>
          </a:bodyPr>
          <a:lstStyle/>
          <a:p>
            <a:pPr>
              <a:defRPr sz="2100" b="0">
                <a:solidFill>
                  <a:srgbClr val="596772"/>
                </a:solidFill>
                <a:latin typeface="Arial"/>
              </a:defRPr>
            </a:pPr>
            <a:r>
              <a:t>Agreed roles, spending limits and shared records keep everyday work moving.</a:t>
            </a:r>
          </a:p>
        </p:txBody>
      </p:sp>
      <p:sp>
        <p:nvSpPr>
          <p:cNvPr id="6" name="TextBox 5"/>
          <p:cNvSpPr txBox="1"/>
          <p:nvPr/>
        </p:nvSpPr>
        <p:spPr>
          <a:xfrm>
            <a:off x="749808" y="3886200"/>
            <a:ext cx="384048" cy="320040"/>
          </a:xfrm>
          <a:prstGeom prst="rect">
            <a:avLst/>
          </a:prstGeom>
          <a:noFill/>
        </p:spPr>
        <p:txBody>
          <a:bodyPr wrap="square" tIns="0" bIns="0" lIns="0" rIns="0">
            <a:spAutoFit/>
          </a:bodyPr>
          <a:lstStyle/>
          <a:p>
            <a:pPr>
              <a:defRPr sz="1100" b="1">
                <a:solidFill>
                  <a:srgbClr val="276578"/>
                </a:solidFill>
                <a:latin typeface="Arial"/>
              </a:defRPr>
            </a:pPr>
            <a:r>
              <a:t>01</a:t>
            </a:r>
          </a:p>
        </p:txBody>
      </p:sp>
      <p:sp>
        <p:nvSpPr>
          <p:cNvPr id="7" name="TextBox 6"/>
          <p:cNvSpPr txBox="1"/>
          <p:nvPr/>
        </p:nvSpPr>
        <p:spPr>
          <a:xfrm>
            <a:off x="1234440" y="3840480"/>
            <a:ext cx="10058400" cy="594360"/>
          </a:xfrm>
          <a:prstGeom prst="rect">
            <a:avLst/>
          </a:prstGeom>
          <a:noFill/>
        </p:spPr>
        <p:txBody>
          <a:bodyPr wrap="square" tIns="0" bIns="0" lIns="0" rIns="0">
            <a:spAutoFit/>
          </a:bodyPr>
          <a:lstStyle/>
          <a:p>
            <a:pPr>
              <a:defRPr sz="1800" b="0">
                <a:solidFill>
                  <a:srgbClr val="193D4E"/>
                </a:solidFill>
                <a:latin typeface="Arial"/>
              </a:defRPr>
            </a:pPr>
            <a:r>
              <a:t>A resident raises an issue; a responsible person takes it forward.</a:t>
            </a:r>
          </a:p>
        </p:txBody>
      </p:sp>
      <p:sp>
        <p:nvSpPr>
          <p:cNvPr id="8" name="TextBox 7"/>
          <p:cNvSpPr txBox="1"/>
          <p:nvPr/>
        </p:nvSpPr>
        <p:spPr>
          <a:xfrm>
            <a:off x="749808" y="4553712"/>
            <a:ext cx="384048" cy="320040"/>
          </a:xfrm>
          <a:prstGeom prst="rect">
            <a:avLst/>
          </a:prstGeom>
          <a:noFill/>
        </p:spPr>
        <p:txBody>
          <a:bodyPr wrap="square" tIns="0" bIns="0" lIns="0" rIns="0">
            <a:spAutoFit/>
          </a:bodyPr>
          <a:lstStyle/>
          <a:p>
            <a:pPr>
              <a:defRPr sz="1100" b="1">
                <a:solidFill>
                  <a:srgbClr val="276578"/>
                </a:solidFill>
                <a:latin typeface="Arial"/>
              </a:defRPr>
            </a:pPr>
            <a:r>
              <a:t>02</a:t>
            </a:r>
          </a:p>
        </p:txBody>
      </p:sp>
      <p:sp>
        <p:nvSpPr>
          <p:cNvPr id="9" name="TextBox 8"/>
          <p:cNvSpPr txBox="1"/>
          <p:nvPr/>
        </p:nvSpPr>
        <p:spPr>
          <a:xfrm>
            <a:off x="1234440" y="4507992"/>
            <a:ext cx="10058400" cy="594360"/>
          </a:xfrm>
          <a:prstGeom prst="rect">
            <a:avLst/>
          </a:prstGeom>
          <a:noFill/>
        </p:spPr>
        <p:txBody>
          <a:bodyPr wrap="square" tIns="0" bIns="0" lIns="0" rIns="0">
            <a:spAutoFit/>
          </a:bodyPr>
          <a:lstStyle/>
          <a:p>
            <a:pPr>
              <a:defRPr sz="1800" b="0">
                <a:solidFill>
                  <a:srgbClr val="193D4E"/>
                </a:solidFill>
                <a:latin typeface="Arial"/>
              </a:defRPr>
            </a:pPr>
            <a:r>
              <a:t>Someone else checks the work, payment and receipt.</a:t>
            </a:r>
          </a:p>
        </p:txBody>
      </p:sp>
      <p:sp>
        <p:nvSpPr>
          <p:cNvPr id="10" name="TextBox 9"/>
          <p:cNvSpPr txBox="1"/>
          <p:nvPr/>
        </p:nvSpPr>
        <p:spPr>
          <a:xfrm>
            <a:off x="749808" y="5221224"/>
            <a:ext cx="384048" cy="320040"/>
          </a:xfrm>
          <a:prstGeom prst="rect">
            <a:avLst/>
          </a:prstGeom>
          <a:noFill/>
        </p:spPr>
        <p:txBody>
          <a:bodyPr wrap="square" tIns="0" bIns="0" lIns="0" rIns="0">
            <a:spAutoFit/>
          </a:bodyPr>
          <a:lstStyle/>
          <a:p>
            <a:pPr>
              <a:defRPr sz="1100" b="1">
                <a:solidFill>
                  <a:srgbClr val="276578"/>
                </a:solidFill>
                <a:latin typeface="Arial"/>
              </a:defRPr>
            </a:pPr>
            <a:r>
              <a:t>03</a:t>
            </a:r>
          </a:p>
        </p:txBody>
      </p:sp>
      <p:sp>
        <p:nvSpPr>
          <p:cNvPr id="11" name="TextBox 10"/>
          <p:cNvSpPr txBox="1"/>
          <p:nvPr/>
        </p:nvSpPr>
        <p:spPr>
          <a:xfrm>
            <a:off x="1234440" y="5175504"/>
            <a:ext cx="10058400" cy="594360"/>
          </a:xfrm>
          <a:prstGeom prst="rect">
            <a:avLst/>
          </a:prstGeom>
          <a:noFill/>
        </p:spPr>
        <p:txBody>
          <a:bodyPr wrap="square" tIns="0" bIns="0" lIns="0" rIns="0">
            <a:spAutoFit/>
          </a:bodyPr>
          <a:lstStyle/>
          <a:p>
            <a:pPr>
              <a:defRPr sz="1800" b="0">
                <a:solidFill>
                  <a:srgbClr val="193D4E"/>
                </a:solidFill>
                <a:latin typeface="Arial"/>
              </a:defRPr>
            </a:pPr>
            <a:r>
              <a:t>Open tasks and approvals are ready for whoever takes over.</a:t>
            </a:r>
          </a:p>
        </p:txBody>
      </p:sp>
      <p:sp>
        <p:nvSpPr>
          <p:cNvPr id="12" name="TextBox 11"/>
          <p:cNvSpPr txBox="1"/>
          <p:nvPr/>
        </p:nvSpPr>
        <p:spPr>
          <a:xfrm>
            <a:off x="749808" y="6437376"/>
            <a:ext cx="9144000" cy="182880"/>
          </a:xfrm>
          <a:prstGeom prst="rect">
            <a:avLst/>
          </a:prstGeom>
          <a:noFill/>
        </p:spPr>
        <p:txBody>
          <a:bodyPr wrap="square" tIns="0" bIns="0" lIns="0" rIns="0">
            <a:spAutoFit/>
          </a:bodyPr>
          <a:lstStyle/>
          <a:p>
            <a:pPr>
              <a:defRPr sz="900" b="0">
                <a:solidFill>
                  <a:srgbClr val="596772"/>
                </a:solidFill>
                <a:latin typeface="Arial"/>
              </a:defRPr>
            </a:pPr>
            <a:r>
              <a:t>IMOBX / PARTNER DISCUSSION DRAFT / Version 0.9, 2 November 2026</a:t>
            </a:r>
          </a:p>
        </p:txBody>
      </p:sp>
      <p:sp>
        <p:nvSpPr>
          <p:cNvPr id="13" name="TextBox 12"/>
          <p:cNvSpPr txBox="1"/>
          <p:nvPr/>
        </p:nvSpPr>
        <p:spPr>
          <a:xfrm>
            <a:off x="10607040" y="6437376"/>
            <a:ext cx="914400" cy="182880"/>
          </a:xfrm>
          <a:prstGeom prst="rect">
            <a:avLst/>
          </a:prstGeom>
          <a:noFill/>
        </p:spPr>
        <p:txBody>
          <a:bodyPr wrap="square" tIns="0" bIns="0" lIns="0" rIns="0">
            <a:spAutoFit/>
          </a:bodyPr>
          <a:lstStyle/>
          <a:p>
            <a:pPr>
              <a:defRPr sz="900" b="0">
                <a:solidFill>
                  <a:srgbClr val="596772"/>
                </a:solidFill>
                <a:latin typeface="Arial"/>
              </a:defRPr>
            </a:pPr>
            <a:r>
              <a:t>08 / 12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594360" y="566928"/>
            <a:ext cx="64008" cy="182880"/>
          </a:xfrm>
          <a:prstGeom prst="rect">
            <a:avLst/>
          </a:prstGeom>
          <a:solidFill>
            <a:srgbClr val="2765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obx-logo-light.png"/>
          <p:cNvPicPr>
            <a:picLocks noChangeAspect="1"/>
          </p:cNvPicPr>
          <p:nvPr/>
        </p:nvPicPr>
        <p:blipFill>
          <a:blip r:embed="rId2"/>
          <a:stretch>
            <a:fillRect/>
          </a:stretch>
        </p:blipFill>
        <p:spPr>
          <a:xfrm>
            <a:off x="10607040" y="73152"/>
            <a:ext cx="868680" cy="868680"/>
          </a:xfrm>
          <a:prstGeom prst="rect">
            <a:avLst/>
          </a:prstGeom>
        </p:spPr>
      </p:pic>
      <p:sp>
        <p:nvSpPr>
          <p:cNvPr id="4" name="TextBox 3"/>
          <p:cNvSpPr txBox="1"/>
          <p:nvPr/>
        </p:nvSpPr>
        <p:spPr>
          <a:xfrm>
            <a:off x="731520" y="1069848"/>
            <a:ext cx="10698480" cy="1554480"/>
          </a:xfrm>
          <a:prstGeom prst="rect">
            <a:avLst/>
          </a:prstGeom>
          <a:noFill/>
        </p:spPr>
        <p:txBody>
          <a:bodyPr wrap="square" tIns="0" bIns="0" lIns="0" rIns="0">
            <a:spAutoFit/>
          </a:bodyPr>
          <a:lstStyle/>
          <a:p>
            <a:pPr>
              <a:defRPr sz="4000" b="0">
                <a:solidFill>
                  <a:srgbClr val="193D4E"/>
                </a:solidFill>
                <a:latin typeface="Arial"/>
              </a:defRPr>
            </a:pPr>
            <a:r>
              <a:t>Every trade of the token pays a fee that funds the community</a:t>
            </a:r>
          </a:p>
        </p:txBody>
      </p:sp>
      <p:sp>
        <p:nvSpPr>
          <p:cNvPr id="5" name="TextBox 4"/>
          <p:cNvSpPr txBox="1"/>
          <p:nvPr/>
        </p:nvSpPr>
        <p:spPr>
          <a:xfrm>
            <a:off x="749808" y="2770632"/>
            <a:ext cx="10607040" cy="914400"/>
          </a:xfrm>
          <a:prstGeom prst="rect">
            <a:avLst/>
          </a:prstGeom>
          <a:noFill/>
        </p:spPr>
        <p:txBody>
          <a:bodyPr wrap="square" tIns="0" bIns="0" lIns="0" rIns="0">
            <a:spAutoFit/>
          </a:bodyPr>
          <a:lstStyle/>
          <a:p>
            <a:pPr>
              <a:defRPr sz="2100" b="0">
                <a:solidFill>
                  <a:srgbClr val="596772"/>
                </a:solidFill>
                <a:latin typeface="Arial"/>
              </a:defRPr>
            </a:pPr>
            <a:r>
              <a:t>Holding the token is optional, and families join IMOBX as members. It is a planned self-compounding community-funding token with no presale.</a:t>
            </a:r>
          </a:p>
        </p:txBody>
      </p:sp>
      <p:sp>
        <p:nvSpPr>
          <p:cNvPr id="6" name="TextBox 5"/>
          <p:cNvSpPr txBox="1"/>
          <p:nvPr/>
        </p:nvSpPr>
        <p:spPr>
          <a:xfrm>
            <a:off x="749808" y="3886200"/>
            <a:ext cx="384048" cy="320040"/>
          </a:xfrm>
          <a:prstGeom prst="rect">
            <a:avLst/>
          </a:prstGeom>
          <a:noFill/>
        </p:spPr>
        <p:txBody>
          <a:bodyPr wrap="square" tIns="0" bIns="0" lIns="0" rIns="0">
            <a:spAutoFit/>
          </a:bodyPr>
          <a:lstStyle/>
          <a:p>
            <a:pPr>
              <a:defRPr sz="1100" b="1">
                <a:solidFill>
                  <a:srgbClr val="276578"/>
                </a:solidFill>
                <a:latin typeface="Arial"/>
              </a:defRPr>
            </a:pPr>
            <a:r>
              <a:t>01</a:t>
            </a:r>
          </a:p>
        </p:txBody>
      </p:sp>
      <p:sp>
        <p:nvSpPr>
          <p:cNvPr id="7" name="TextBox 6"/>
          <p:cNvSpPr txBox="1"/>
          <p:nvPr/>
        </p:nvSpPr>
        <p:spPr>
          <a:xfrm>
            <a:off x="1234440" y="3840480"/>
            <a:ext cx="10058400" cy="594360"/>
          </a:xfrm>
          <a:prstGeom prst="rect">
            <a:avLst/>
          </a:prstGeom>
          <a:noFill/>
        </p:spPr>
        <p:txBody>
          <a:bodyPr wrap="square" tIns="0" bIns="0" lIns="0" rIns="0">
            <a:spAutoFit/>
          </a:bodyPr>
          <a:lstStyle/>
          <a:p>
            <a:pPr>
              <a:defRPr sz="1800" b="0">
                <a:solidFill>
                  <a:srgbClr val="193D4E"/>
                </a:solidFill>
                <a:latin typeface="Arial"/>
              </a:defRPr>
            </a:pPr>
            <a:r>
              <a:t>Each trade would pay a fee: 14% on Arctide, plus its own 0.25%, and 11% on Argus.</a:t>
            </a:r>
          </a:p>
        </p:txBody>
      </p:sp>
      <p:sp>
        <p:nvSpPr>
          <p:cNvPr id="8" name="TextBox 7"/>
          <p:cNvSpPr txBox="1"/>
          <p:nvPr/>
        </p:nvSpPr>
        <p:spPr>
          <a:xfrm>
            <a:off x="749808" y="4553712"/>
            <a:ext cx="384048" cy="320040"/>
          </a:xfrm>
          <a:prstGeom prst="rect">
            <a:avLst/>
          </a:prstGeom>
          <a:noFill/>
        </p:spPr>
        <p:txBody>
          <a:bodyPr wrap="square" tIns="0" bIns="0" lIns="0" rIns="0">
            <a:spAutoFit/>
          </a:bodyPr>
          <a:lstStyle/>
          <a:p>
            <a:pPr>
              <a:defRPr sz="1100" b="1">
                <a:solidFill>
                  <a:srgbClr val="276578"/>
                </a:solidFill>
                <a:latin typeface="Arial"/>
              </a:defRPr>
            </a:pPr>
            <a:r>
              <a:t>02</a:t>
            </a:r>
          </a:p>
        </p:txBody>
      </p:sp>
      <p:sp>
        <p:nvSpPr>
          <p:cNvPr id="9" name="TextBox 8"/>
          <p:cNvSpPr txBox="1"/>
          <p:nvPr/>
        </p:nvSpPr>
        <p:spPr>
          <a:xfrm>
            <a:off x="1234440" y="4507992"/>
            <a:ext cx="10058400" cy="594360"/>
          </a:xfrm>
          <a:prstGeom prst="rect">
            <a:avLst/>
          </a:prstGeom>
          <a:noFill/>
        </p:spPr>
        <p:txBody>
          <a:bodyPr wrap="square" tIns="0" bIns="0" lIns="0" rIns="0">
            <a:spAutoFit/>
          </a:bodyPr>
          <a:lstStyle/>
          <a:p>
            <a:pPr>
              <a:defRPr sz="1800" b="0">
                <a:solidFill>
                  <a:srgbClr val="193D4E"/>
                </a:solidFill>
                <a:latin typeface="Arial"/>
              </a:defRPr>
            </a:pPr>
            <a:r>
              <a:t>Each fee would go 45% to wages and 35% to the trading pool; the 20% for people who lock tokens waits for a lawyer’s reading.</a:t>
            </a:r>
          </a:p>
        </p:txBody>
      </p:sp>
      <p:sp>
        <p:nvSpPr>
          <p:cNvPr id="10" name="TextBox 9"/>
          <p:cNvSpPr txBox="1"/>
          <p:nvPr/>
        </p:nvSpPr>
        <p:spPr>
          <a:xfrm>
            <a:off x="749808" y="5221224"/>
            <a:ext cx="384048" cy="320040"/>
          </a:xfrm>
          <a:prstGeom prst="rect">
            <a:avLst/>
          </a:prstGeom>
          <a:noFill/>
        </p:spPr>
        <p:txBody>
          <a:bodyPr wrap="square" tIns="0" bIns="0" lIns="0" rIns="0">
            <a:spAutoFit/>
          </a:bodyPr>
          <a:lstStyle/>
          <a:p>
            <a:pPr>
              <a:defRPr sz="1100" b="1">
                <a:solidFill>
                  <a:srgbClr val="276578"/>
                </a:solidFill>
                <a:latin typeface="Arial"/>
              </a:defRPr>
            </a:pPr>
            <a:r>
              <a:t>03</a:t>
            </a:r>
          </a:p>
        </p:txBody>
      </p:sp>
      <p:sp>
        <p:nvSpPr>
          <p:cNvPr id="11" name="TextBox 10"/>
          <p:cNvSpPr txBox="1"/>
          <p:nvPr/>
        </p:nvSpPr>
        <p:spPr>
          <a:xfrm>
            <a:off x="1234440" y="5175504"/>
            <a:ext cx="10058400" cy="594360"/>
          </a:xfrm>
          <a:prstGeom prst="rect">
            <a:avLst/>
          </a:prstGeom>
          <a:noFill/>
        </p:spPr>
        <p:txBody>
          <a:bodyPr wrap="square" tIns="0" bIns="0" lIns="0" rIns="0">
            <a:spAutoFit/>
          </a:bodyPr>
          <a:lstStyle/>
          <a:p>
            <a:pPr>
              <a:defRPr sz="1800" b="0">
                <a:solidFill>
                  <a:srgbClr val="193D4E"/>
                </a:solidFill>
                <a:latin typeface="Arial"/>
              </a:defRPr>
            </a:pPr>
            <a:r>
              <a:t>Its use comes from four rules: Volume, Verify, Vote and Vow.</a:t>
            </a:r>
          </a:p>
        </p:txBody>
      </p:sp>
      <p:sp>
        <p:nvSpPr>
          <p:cNvPr id="12" name="TextBox 11"/>
          <p:cNvSpPr txBox="1"/>
          <p:nvPr/>
        </p:nvSpPr>
        <p:spPr>
          <a:xfrm>
            <a:off x="749808" y="5760720"/>
            <a:ext cx="10607040" cy="256032"/>
          </a:xfrm>
          <a:prstGeom prst="rect">
            <a:avLst/>
          </a:prstGeom>
          <a:noFill/>
        </p:spPr>
        <p:txBody>
          <a:bodyPr wrap="square" tIns="0" bIns="0" lIns="0" rIns="0">
            <a:spAutoFit/>
          </a:bodyPr>
          <a:lstStyle/>
          <a:p>
            <a:pPr>
              <a:defRPr sz="1100" b="0">
                <a:solidFill>
                  <a:srgbClr val="596772"/>
                </a:solidFill>
                <a:latin typeface="Arial"/>
              </a:defRPr>
            </a:pPr>
            <a:r>
              <a:t>Source: CVM Guidance Opinion 40. Says Brazil's regulator looks at what an investment actually gives, not its name.</a:t>
            </a:r>
          </a:p>
        </p:txBody>
      </p:sp>
      <p:sp>
        <p:nvSpPr>
          <p:cNvPr id="13" name="TextBox 12"/>
          <p:cNvSpPr txBox="1"/>
          <p:nvPr/>
        </p:nvSpPr>
        <p:spPr>
          <a:xfrm>
            <a:off x="749808" y="6035040"/>
            <a:ext cx="10607040" cy="256032"/>
          </a:xfrm>
          <a:prstGeom prst="rect">
            <a:avLst/>
          </a:prstGeom>
          <a:noFill/>
        </p:spPr>
        <p:txBody>
          <a:bodyPr wrap="square" tIns="0" bIns="0" lIns="0" rIns="0">
            <a:spAutoFit/>
          </a:bodyPr>
          <a:lstStyle/>
          <a:p>
            <a:pPr>
              <a:defRPr sz="1100" b="0">
                <a:solidFill>
                  <a:srgbClr val="596772"/>
                </a:solidFill>
                <a:latin typeface="Arial"/>
              </a:defRPr>
            </a:pPr>
            <a:r>
              <a:t>Source: IMOBX: the Self-compounding page. Sets out the token’s fee, where it goes and the four V’s as the project describes them.</a:t>
            </a:r>
          </a:p>
        </p:txBody>
      </p:sp>
      <p:sp>
        <p:nvSpPr>
          <p:cNvPr id="14" name="TextBox 13"/>
          <p:cNvSpPr txBox="1"/>
          <p:nvPr/>
        </p:nvSpPr>
        <p:spPr>
          <a:xfrm>
            <a:off x="749808" y="6437376"/>
            <a:ext cx="9144000" cy="182880"/>
          </a:xfrm>
          <a:prstGeom prst="rect">
            <a:avLst/>
          </a:prstGeom>
          <a:noFill/>
        </p:spPr>
        <p:txBody>
          <a:bodyPr wrap="square" tIns="0" bIns="0" lIns="0" rIns="0">
            <a:spAutoFit/>
          </a:bodyPr>
          <a:lstStyle/>
          <a:p>
            <a:pPr>
              <a:defRPr sz="900" b="0">
                <a:solidFill>
                  <a:srgbClr val="596772"/>
                </a:solidFill>
                <a:latin typeface="Arial"/>
              </a:defRPr>
            </a:pPr>
            <a:r>
              <a:t>IMOBX / PARTNER DISCUSSION DRAFT / Version 0.9, 2 November 2026</a:t>
            </a:r>
          </a:p>
        </p:txBody>
      </p:sp>
      <p:sp>
        <p:nvSpPr>
          <p:cNvPr id="15" name="TextBox 14"/>
          <p:cNvSpPr txBox="1"/>
          <p:nvPr/>
        </p:nvSpPr>
        <p:spPr>
          <a:xfrm>
            <a:off x="10607040" y="6437376"/>
            <a:ext cx="914400" cy="182880"/>
          </a:xfrm>
          <a:prstGeom prst="rect">
            <a:avLst/>
          </a:prstGeom>
          <a:noFill/>
        </p:spPr>
        <p:txBody>
          <a:bodyPr wrap="square" tIns="0" bIns="0" lIns="0" rIns="0">
            <a:spAutoFit/>
          </a:bodyPr>
          <a:lstStyle/>
          <a:p>
            <a:pPr>
              <a:defRPr sz="900" b="0">
                <a:solidFill>
                  <a:srgbClr val="596772"/>
                </a:solidFill>
                <a:latin typeface="Arial"/>
              </a:defRPr>
            </a:pPr>
            <a:r>
              <a:t>09 / 12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594360" y="566928"/>
            <a:ext cx="64008" cy="182880"/>
          </a:xfrm>
          <a:prstGeom prst="rect">
            <a:avLst/>
          </a:prstGeom>
          <a:solidFill>
            <a:srgbClr val="2765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obx-logo-light.png"/>
          <p:cNvPicPr>
            <a:picLocks noChangeAspect="1"/>
          </p:cNvPicPr>
          <p:nvPr/>
        </p:nvPicPr>
        <p:blipFill>
          <a:blip r:embed="rId2"/>
          <a:stretch>
            <a:fillRect/>
          </a:stretch>
        </p:blipFill>
        <p:spPr>
          <a:xfrm>
            <a:off x="10607040" y="73152"/>
            <a:ext cx="868680" cy="868680"/>
          </a:xfrm>
          <a:prstGeom prst="rect">
            <a:avLst/>
          </a:prstGeom>
        </p:spPr>
      </p:pic>
      <p:sp>
        <p:nvSpPr>
          <p:cNvPr id="4" name="TextBox 3"/>
          <p:cNvSpPr txBox="1"/>
          <p:nvPr/>
        </p:nvSpPr>
        <p:spPr>
          <a:xfrm>
            <a:off x="731520" y="1069848"/>
            <a:ext cx="10698480" cy="1554480"/>
          </a:xfrm>
          <a:prstGeom prst="rect">
            <a:avLst/>
          </a:prstGeom>
          <a:noFill/>
        </p:spPr>
        <p:txBody>
          <a:bodyPr wrap="square" tIns="0" bIns="0" lIns="0" rIns="0">
            <a:spAutoFit/>
          </a:bodyPr>
          <a:lstStyle/>
          <a:p>
            <a:pPr>
              <a:defRPr sz="4000" b="0">
                <a:solidFill>
                  <a:srgbClr val="193D4E"/>
                </a:solidFill>
                <a:latin typeface="Arial"/>
              </a:defRPr>
            </a:pPr>
            <a:r>
              <a:t>Each stage needs evidence before it advances</a:t>
            </a:r>
          </a:p>
        </p:txBody>
      </p:sp>
      <p:sp>
        <p:nvSpPr>
          <p:cNvPr id="5" name="TextBox 4"/>
          <p:cNvSpPr txBox="1"/>
          <p:nvPr/>
        </p:nvSpPr>
        <p:spPr>
          <a:xfrm>
            <a:off x="749808" y="2770632"/>
            <a:ext cx="10607040" cy="914400"/>
          </a:xfrm>
          <a:prstGeom prst="rect">
            <a:avLst/>
          </a:prstGeom>
          <a:noFill/>
        </p:spPr>
        <p:txBody>
          <a:bodyPr wrap="square" tIns="0" bIns="0" lIns="0" rIns="0">
            <a:spAutoFit/>
          </a:bodyPr>
          <a:lstStyle/>
          <a:p>
            <a:pPr>
              <a:defRPr sz="2100" b="0">
                <a:solidFill>
                  <a:srgbClr val="596772"/>
                </a:solidFill>
                <a:latin typeface="Arial"/>
              </a:defRPr>
            </a:pPr>
            <a:r>
              <a:t>The roadmap names proposed roles and conditions for proceeding.</a:t>
            </a:r>
          </a:p>
        </p:txBody>
      </p:sp>
      <p:sp>
        <p:nvSpPr>
          <p:cNvPr id="6" name="TextBox 5"/>
          <p:cNvSpPr txBox="1"/>
          <p:nvPr/>
        </p:nvSpPr>
        <p:spPr>
          <a:xfrm>
            <a:off x="749808" y="3886200"/>
            <a:ext cx="384048" cy="320040"/>
          </a:xfrm>
          <a:prstGeom prst="rect">
            <a:avLst/>
          </a:prstGeom>
          <a:noFill/>
        </p:spPr>
        <p:txBody>
          <a:bodyPr wrap="square" tIns="0" bIns="0" lIns="0" rIns="0">
            <a:spAutoFit/>
          </a:bodyPr>
          <a:lstStyle/>
          <a:p>
            <a:pPr>
              <a:defRPr sz="1100" b="1">
                <a:solidFill>
                  <a:srgbClr val="276578"/>
                </a:solidFill>
                <a:latin typeface="Arial"/>
              </a:defRPr>
            </a:pPr>
            <a:r>
              <a:t>01</a:t>
            </a:r>
          </a:p>
        </p:txBody>
      </p:sp>
      <p:sp>
        <p:nvSpPr>
          <p:cNvPr id="7" name="TextBox 6"/>
          <p:cNvSpPr txBox="1"/>
          <p:nvPr/>
        </p:nvSpPr>
        <p:spPr>
          <a:xfrm>
            <a:off x="1234440" y="3840480"/>
            <a:ext cx="10058400" cy="594360"/>
          </a:xfrm>
          <a:prstGeom prst="rect">
            <a:avLst/>
          </a:prstGeom>
          <a:noFill/>
        </p:spPr>
        <p:txBody>
          <a:bodyPr wrap="square" tIns="0" bIns="0" lIns="0" rIns="0">
            <a:spAutoFit/>
          </a:bodyPr>
          <a:lstStyle/>
          <a:p>
            <a:pPr>
              <a:defRPr sz="1800" b="0">
                <a:solidFill>
                  <a:srgbClr val="193D4E"/>
                </a:solidFill>
                <a:latin typeface="Arial"/>
              </a:defRPr>
            </a:pPr>
            <a:r>
              <a:t>Property rights, household terms and budgets underpin the first houses.</a:t>
            </a:r>
          </a:p>
        </p:txBody>
      </p:sp>
      <p:sp>
        <p:nvSpPr>
          <p:cNvPr id="8" name="TextBox 7"/>
          <p:cNvSpPr txBox="1"/>
          <p:nvPr/>
        </p:nvSpPr>
        <p:spPr>
          <a:xfrm>
            <a:off x="749808" y="4553712"/>
            <a:ext cx="384048" cy="320040"/>
          </a:xfrm>
          <a:prstGeom prst="rect">
            <a:avLst/>
          </a:prstGeom>
          <a:noFill/>
        </p:spPr>
        <p:txBody>
          <a:bodyPr wrap="square" tIns="0" bIns="0" lIns="0" rIns="0">
            <a:spAutoFit/>
          </a:bodyPr>
          <a:lstStyle/>
          <a:p>
            <a:pPr>
              <a:defRPr sz="1100" b="1">
                <a:solidFill>
                  <a:srgbClr val="276578"/>
                </a:solidFill>
                <a:latin typeface="Arial"/>
              </a:defRPr>
            </a:pPr>
            <a:r>
              <a:t>02</a:t>
            </a:r>
          </a:p>
        </p:txBody>
      </p:sp>
      <p:sp>
        <p:nvSpPr>
          <p:cNvPr id="9" name="TextBox 8"/>
          <p:cNvSpPr txBox="1"/>
          <p:nvPr/>
        </p:nvSpPr>
        <p:spPr>
          <a:xfrm>
            <a:off x="1234440" y="4507992"/>
            <a:ext cx="10058400" cy="594360"/>
          </a:xfrm>
          <a:prstGeom prst="rect">
            <a:avLst/>
          </a:prstGeom>
          <a:noFill/>
        </p:spPr>
        <p:txBody>
          <a:bodyPr wrap="square" tIns="0" bIns="0" lIns="0" rIns="0">
            <a:spAutoFit/>
          </a:bodyPr>
          <a:lstStyle/>
          <a:p>
            <a:pPr>
              <a:defRPr sz="1800" b="0">
                <a:solidFill>
                  <a:srgbClr val="193D4E"/>
                </a:solidFill>
                <a:latin typeface="Arial"/>
              </a:defRPr>
            </a:pPr>
            <a:r>
              <a:t>Digital payment trials and the token’s preparation would run alongside them.</a:t>
            </a:r>
          </a:p>
        </p:txBody>
      </p:sp>
      <p:sp>
        <p:nvSpPr>
          <p:cNvPr id="10" name="TextBox 9"/>
          <p:cNvSpPr txBox="1"/>
          <p:nvPr/>
        </p:nvSpPr>
        <p:spPr>
          <a:xfrm>
            <a:off x="749808" y="5221224"/>
            <a:ext cx="384048" cy="320040"/>
          </a:xfrm>
          <a:prstGeom prst="rect">
            <a:avLst/>
          </a:prstGeom>
          <a:noFill/>
        </p:spPr>
        <p:txBody>
          <a:bodyPr wrap="square" tIns="0" bIns="0" lIns="0" rIns="0">
            <a:spAutoFit/>
          </a:bodyPr>
          <a:lstStyle/>
          <a:p>
            <a:pPr>
              <a:defRPr sz="1100" b="1">
                <a:solidFill>
                  <a:srgbClr val="276578"/>
                </a:solidFill>
                <a:latin typeface="Arial"/>
              </a:defRPr>
            </a:pPr>
            <a:r>
              <a:t>03</a:t>
            </a:r>
          </a:p>
        </p:txBody>
      </p:sp>
      <p:sp>
        <p:nvSpPr>
          <p:cNvPr id="11" name="TextBox 10"/>
          <p:cNvSpPr txBox="1"/>
          <p:nvPr/>
        </p:nvSpPr>
        <p:spPr>
          <a:xfrm>
            <a:off x="1234440" y="5175504"/>
            <a:ext cx="10058400" cy="594360"/>
          </a:xfrm>
          <a:prstGeom prst="rect">
            <a:avLst/>
          </a:prstGeom>
          <a:noFill/>
        </p:spPr>
        <p:txBody>
          <a:bodyPr wrap="square" tIns="0" bIns="0" lIns="0" rIns="0">
            <a:spAutoFit/>
          </a:bodyPr>
          <a:lstStyle/>
          <a:p>
            <a:pPr>
              <a:defRPr sz="1800" b="0">
                <a:solidFill>
                  <a:srgbClr val="193D4E"/>
                </a:solidFill>
                <a:latin typeface="Arial"/>
              </a:defRPr>
            </a:pPr>
            <a:r>
              <a:t>Expansion follows operating results and funding for existing commitments.</a:t>
            </a:r>
          </a:p>
        </p:txBody>
      </p:sp>
      <p:sp>
        <p:nvSpPr>
          <p:cNvPr id="12" name="TextBox 11"/>
          <p:cNvSpPr txBox="1"/>
          <p:nvPr/>
        </p:nvSpPr>
        <p:spPr>
          <a:xfrm>
            <a:off x="749808" y="5760720"/>
            <a:ext cx="10607040" cy="256032"/>
          </a:xfrm>
          <a:prstGeom prst="rect">
            <a:avLst/>
          </a:prstGeom>
          <a:noFill/>
        </p:spPr>
        <p:txBody>
          <a:bodyPr wrap="square" tIns="0" bIns="0" lIns="0" rIns="0">
            <a:spAutoFit/>
          </a:bodyPr>
          <a:lstStyle/>
          <a:p>
            <a:pPr>
              <a:defRPr sz="1100" b="0">
                <a:solidFill>
                  <a:srgbClr val="596772"/>
                </a:solidFill>
                <a:latin typeface="Arial"/>
              </a:defRPr>
            </a:pPr>
            <a:r>
              <a:t>Source: IMOBX project stages. Sets out the stages and what must be ready in each. It sets no dates.</a:t>
            </a:r>
          </a:p>
        </p:txBody>
      </p:sp>
      <p:sp>
        <p:nvSpPr>
          <p:cNvPr id="13" name="TextBox 12"/>
          <p:cNvSpPr txBox="1"/>
          <p:nvPr/>
        </p:nvSpPr>
        <p:spPr>
          <a:xfrm>
            <a:off x="749808" y="6437376"/>
            <a:ext cx="9144000" cy="182880"/>
          </a:xfrm>
          <a:prstGeom prst="rect">
            <a:avLst/>
          </a:prstGeom>
          <a:noFill/>
        </p:spPr>
        <p:txBody>
          <a:bodyPr wrap="square" tIns="0" bIns="0" lIns="0" rIns="0">
            <a:spAutoFit/>
          </a:bodyPr>
          <a:lstStyle/>
          <a:p>
            <a:pPr>
              <a:defRPr sz="900" b="0">
                <a:solidFill>
                  <a:srgbClr val="596772"/>
                </a:solidFill>
                <a:latin typeface="Arial"/>
              </a:defRPr>
            </a:pPr>
            <a:r>
              <a:t>IMOBX / PARTNER DISCUSSION DRAFT / Version 0.9, 2 November 2026</a:t>
            </a:r>
          </a:p>
        </p:txBody>
      </p:sp>
      <p:sp>
        <p:nvSpPr>
          <p:cNvPr id="14" name="TextBox 13"/>
          <p:cNvSpPr txBox="1"/>
          <p:nvPr/>
        </p:nvSpPr>
        <p:spPr>
          <a:xfrm>
            <a:off x="10607040" y="6437376"/>
            <a:ext cx="914400" cy="182880"/>
          </a:xfrm>
          <a:prstGeom prst="rect">
            <a:avLst/>
          </a:prstGeom>
          <a:noFill/>
        </p:spPr>
        <p:txBody>
          <a:bodyPr wrap="square" tIns="0" bIns="0" lIns="0" rIns="0">
            <a:spAutoFit/>
          </a:bodyPr>
          <a:lstStyle/>
          <a:p>
            <a:pPr>
              <a:defRPr sz="900" b="0">
                <a:solidFill>
                  <a:srgbClr val="596772"/>
                </a:solidFill>
                <a:latin typeface="Arial"/>
              </a:defRPr>
            </a:pPr>
            <a:r>
              <a:t>10 / 12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594360" y="566928"/>
            <a:ext cx="64008" cy="182880"/>
          </a:xfrm>
          <a:prstGeom prst="rect">
            <a:avLst/>
          </a:prstGeom>
          <a:solidFill>
            <a:srgbClr val="2765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obx-logo-light.png"/>
          <p:cNvPicPr>
            <a:picLocks noChangeAspect="1"/>
          </p:cNvPicPr>
          <p:nvPr/>
        </p:nvPicPr>
        <p:blipFill>
          <a:blip r:embed="rId2"/>
          <a:stretch>
            <a:fillRect/>
          </a:stretch>
        </p:blipFill>
        <p:spPr>
          <a:xfrm>
            <a:off x="10607040" y="73152"/>
            <a:ext cx="868680" cy="868680"/>
          </a:xfrm>
          <a:prstGeom prst="rect">
            <a:avLst/>
          </a:prstGeom>
        </p:spPr>
      </p:pic>
      <p:sp>
        <p:nvSpPr>
          <p:cNvPr id="4" name="TextBox 3"/>
          <p:cNvSpPr txBox="1"/>
          <p:nvPr/>
        </p:nvSpPr>
        <p:spPr>
          <a:xfrm>
            <a:off x="731520" y="1069848"/>
            <a:ext cx="10698480" cy="1554480"/>
          </a:xfrm>
          <a:prstGeom prst="rect">
            <a:avLst/>
          </a:prstGeom>
          <a:noFill/>
        </p:spPr>
        <p:txBody>
          <a:bodyPr wrap="square" tIns="0" bIns="0" lIns="0" rIns="0">
            <a:spAutoFit/>
          </a:bodyPr>
          <a:lstStyle/>
          <a:p>
            <a:pPr>
              <a:defRPr sz="4000" b="0">
                <a:solidFill>
                  <a:srgbClr val="193D4E"/>
                </a:solidFill>
                <a:latin typeface="Arial"/>
              </a:defRPr>
            </a:pPr>
            <a:r>
              <a:t>Measure houses and promises kept</a:t>
            </a:r>
          </a:p>
        </p:txBody>
      </p:sp>
      <p:sp>
        <p:nvSpPr>
          <p:cNvPr id="5" name="TextBox 4"/>
          <p:cNvSpPr txBox="1"/>
          <p:nvPr/>
        </p:nvSpPr>
        <p:spPr>
          <a:xfrm>
            <a:off x="749808" y="2770632"/>
            <a:ext cx="10607040" cy="914400"/>
          </a:xfrm>
          <a:prstGeom prst="rect">
            <a:avLst/>
          </a:prstGeom>
          <a:noFill/>
        </p:spPr>
        <p:txBody>
          <a:bodyPr wrap="square" tIns="0" bIns="0" lIns="0" rIns="0">
            <a:spAutoFit/>
          </a:bodyPr>
          <a:lstStyle/>
          <a:p>
            <a:pPr>
              <a:defRPr sz="2100" b="0">
                <a:solidFill>
                  <a:srgbClr val="596772"/>
                </a:solidFill>
                <a:latin typeface="Arial"/>
              </a:defRPr>
            </a:pPr>
            <a:r>
              <a:t>Follow actual costs, accounts and families’ experience.</a:t>
            </a:r>
          </a:p>
        </p:txBody>
      </p:sp>
      <p:sp>
        <p:nvSpPr>
          <p:cNvPr id="6" name="TextBox 5"/>
          <p:cNvSpPr txBox="1"/>
          <p:nvPr/>
        </p:nvSpPr>
        <p:spPr>
          <a:xfrm>
            <a:off x="749808" y="3886200"/>
            <a:ext cx="384048" cy="320040"/>
          </a:xfrm>
          <a:prstGeom prst="rect">
            <a:avLst/>
          </a:prstGeom>
          <a:noFill/>
        </p:spPr>
        <p:txBody>
          <a:bodyPr wrap="square" tIns="0" bIns="0" lIns="0" rIns="0">
            <a:spAutoFit/>
          </a:bodyPr>
          <a:lstStyle/>
          <a:p>
            <a:pPr>
              <a:defRPr sz="1100" b="1">
                <a:solidFill>
                  <a:srgbClr val="276578"/>
                </a:solidFill>
                <a:latin typeface="Arial"/>
              </a:defRPr>
            </a:pPr>
            <a:r>
              <a:t>01</a:t>
            </a:r>
          </a:p>
        </p:txBody>
      </p:sp>
      <p:sp>
        <p:nvSpPr>
          <p:cNvPr id="7" name="TextBox 6"/>
          <p:cNvSpPr txBox="1"/>
          <p:nvPr/>
        </p:nvSpPr>
        <p:spPr>
          <a:xfrm>
            <a:off x="1234440" y="3840480"/>
            <a:ext cx="10058400" cy="594360"/>
          </a:xfrm>
          <a:prstGeom prst="rect">
            <a:avLst/>
          </a:prstGeom>
          <a:noFill/>
        </p:spPr>
        <p:txBody>
          <a:bodyPr wrap="square" tIns="0" bIns="0" lIns="0" rIns="0">
            <a:spAutoFit/>
          </a:bodyPr>
          <a:lstStyle/>
          <a:p>
            <a:pPr>
              <a:defRPr sz="1800" b="0">
                <a:solidFill>
                  <a:srgbClr val="193D4E"/>
                </a:solidFill>
                <a:latin typeface="Arial"/>
              </a:defRPr>
            </a:pPr>
            <a:r>
              <a:t>Check completed work, final cost and delays.</a:t>
            </a:r>
          </a:p>
        </p:txBody>
      </p:sp>
      <p:sp>
        <p:nvSpPr>
          <p:cNvPr id="8" name="TextBox 7"/>
          <p:cNvSpPr txBox="1"/>
          <p:nvPr/>
        </p:nvSpPr>
        <p:spPr>
          <a:xfrm>
            <a:off x="749808" y="4553712"/>
            <a:ext cx="384048" cy="320040"/>
          </a:xfrm>
          <a:prstGeom prst="rect">
            <a:avLst/>
          </a:prstGeom>
          <a:noFill/>
        </p:spPr>
        <p:txBody>
          <a:bodyPr wrap="square" tIns="0" bIns="0" lIns="0" rIns="0">
            <a:spAutoFit/>
          </a:bodyPr>
          <a:lstStyle/>
          <a:p>
            <a:pPr>
              <a:defRPr sz="1100" b="1">
                <a:solidFill>
                  <a:srgbClr val="276578"/>
                </a:solidFill>
                <a:latin typeface="Arial"/>
              </a:defRPr>
            </a:pPr>
            <a:r>
              <a:t>02</a:t>
            </a:r>
          </a:p>
        </p:txBody>
      </p:sp>
      <p:sp>
        <p:nvSpPr>
          <p:cNvPr id="9" name="TextBox 8"/>
          <p:cNvSpPr txBox="1"/>
          <p:nvPr/>
        </p:nvSpPr>
        <p:spPr>
          <a:xfrm>
            <a:off x="1234440" y="4507992"/>
            <a:ext cx="10058400" cy="594360"/>
          </a:xfrm>
          <a:prstGeom prst="rect">
            <a:avLst/>
          </a:prstGeom>
          <a:noFill/>
        </p:spPr>
        <p:txBody>
          <a:bodyPr wrap="square" tIns="0" bIns="0" lIns="0" rIns="0">
            <a:spAutoFit/>
          </a:bodyPr>
          <a:lstStyle/>
          <a:p>
            <a:pPr>
              <a:defRPr sz="1800" b="0">
                <a:solidFill>
                  <a:srgbClr val="193D4E"/>
                </a:solidFill>
                <a:latin typeface="Arial"/>
              </a:defRPr>
            </a:pPr>
            <a:r>
              <a:t>Check funding received and paid against the records; report repairs and unresolved issues.</a:t>
            </a:r>
          </a:p>
        </p:txBody>
      </p:sp>
      <p:sp>
        <p:nvSpPr>
          <p:cNvPr id="10" name="TextBox 9"/>
          <p:cNvSpPr txBox="1"/>
          <p:nvPr/>
        </p:nvSpPr>
        <p:spPr>
          <a:xfrm>
            <a:off x="749808" y="5221224"/>
            <a:ext cx="384048" cy="320040"/>
          </a:xfrm>
          <a:prstGeom prst="rect">
            <a:avLst/>
          </a:prstGeom>
          <a:noFill/>
        </p:spPr>
        <p:txBody>
          <a:bodyPr wrap="square" tIns="0" bIns="0" lIns="0" rIns="0">
            <a:spAutoFit/>
          </a:bodyPr>
          <a:lstStyle/>
          <a:p>
            <a:pPr>
              <a:defRPr sz="1100" b="1">
                <a:solidFill>
                  <a:srgbClr val="276578"/>
                </a:solidFill>
                <a:latin typeface="Arial"/>
              </a:defRPr>
            </a:pPr>
            <a:r>
              <a:t>03</a:t>
            </a:r>
          </a:p>
        </p:txBody>
      </p:sp>
      <p:sp>
        <p:nvSpPr>
          <p:cNvPr id="11" name="TextBox 10"/>
          <p:cNvSpPr txBox="1"/>
          <p:nvPr/>
        </p:nvSpPr>
        <p:spPr>
          <a:xfrm>
            <a:off x="1234440" y="5175504"/>
            <a:ext cx="10058400" cy="594360"/>
          </a:xfrm>
          <a:prstGeom prst="rect">
            <a:avLst/>
          </a:prstGeom>
          <a:noFill/>
        </p:spPr>
        <p:txBody>
          <a:bodyPr wrap="square" tIns="0" bIns="0" lIns="0" rIns="0">
            <a:spAutoFit/>
          </a:bodyPr>
          <a:lstStyle/>
          <a:p>
            <a:pPr>
              <a:defRPr sz="1800" b="0">
                <a:solidFill>
                  <a:srgbClr val="193D4E"/>
                </a:solidFill>
                <a:latin typeface="Arial"/>
              </a:defRPr>
            </a:pPr>
            <a:r>
              <a:t>Show participation and progress toward owning the home.</a:t>
            </a:r>
          </a:p>
        </p:txBody>
      </p:sp>
      <p:sp>
        <p:nvSpPr>
          <p:cNvPr id="12" name="TextBox 11"/>
          <p:cNvSpPr txBox="1"/>
          <p:nvPr/>
        </p:nvSpPr>
        <p:spPr>
          <a:xfrm>
            <a:off x="749808" y="6437376"/>
            <a:ext cx="9144000" cy="182880"/>
          </a:xfrm>
          <a:prstGeom prst="rect">
            <a:avLst/>
          </a:prstGeom>
          <a:noFill/>
        </p:spPr>
        <p:txBody>
          <a:bodyPr wrap="square" tIns="0" bIns="0" lIns="0" rIns="0">
            <a:spAutoFit/>
          </a:bodyPr>
          <a:lstStyle/>
          <a:p>
            <a:pPr>
              <a:defRPr sz="900" b="0">
                <a:solidFill>
                  <a:srgbClr val="596772"/>
                </a:solidFill>
                <a:latin typeface="Arial"/>
              </a:defRPr>
            </a:pPr>
            <a:r>
              <a:t>IMOBX / PARTNER DISCUSSION DRAFT / Version 0.9, 2 November 2026</a:t>
            </a:r>
          </a:p>
        </p:txBody>
      </p:sp>
      <p:sp>
        <p:nvSpPr>
          <p:cNvPr id="13" name="TextBox 12"/>
          <p:cNvSpPr txBox="1"/>
          <p:nvPr/>
        </p:nvSpPr>
        <p:spPr>
          <a:xfrm>
            <a:off x="10607040" y="6437376"/>
            <a:ext cx="914400" cy="182880"/>
          </a:xfrm>
          <a:prstGeom prst="rect">
            <a:avLst/>
          </a:prstGeom>
          <a:noFill/>
        </p:spPr>
        <p:txBody>
          <a:bodyPr wrap="square" tIns="0" bIns="0" lIns="0" rIns="0">
            <a:spAutoFit/>
          </a:bodyPr>
          <a:lstStyle/>
          <a:p>
            <a:pPr>
              <a:defRPr sz="900" b="0">
                <a:solidFill>
                  <a:srgbClr val="596772"/>
                </a:solidFill>
                <a:latin typeface="Arial"/>
              </a:defRPr>
            </a:pPr>
            <a:r>
              <a:t>11 / 12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594360" y="566928"/>
            <a:ext cx="64008" cy="182880"/>
          </a:xfrm>
          <a:prstGeom prst="rect">
            <a:avLst/>
          </a:prstGeom>
          <a:solidFill>
            <a:srgbClr val="2765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obx-logo-light.png"/>
          <p:cNvPicPr>
            <a:picLocks noChangeAspect="1"/>
          </p:cNvPicPr>
          <p:nvPr/>
        </p:nvPicPr>
        <p:blipFill>
          <a:blip r:embed="rId2"/>
          <a:stretch>
            <a:fillRect/>
          </a:stretch>
        </p:blipFill>
        <p:spPr>
          <a:xfrm>
            <a:off x="10607040" y="73152"/>
            <a:ext cx="868680" cy="868680"/>
          </a:xfrm>
          <a:prstGeom prst="rect">
            <a:avLst/>
          </a:prstGeom>
        </p:spPr>
      </p:pic>
      <p:sp>
        <p:nvSpPr>
          <p:cNvPr id="4" name="TextBox 3"/>
          <p:cNvSpPr txBox="1"/>
          <p:nvPr/>
        </p:nvSpPr>
        <p:spPr>
          <a:xfrm>
            <a:off x="731520" y="1069848"/>
            <a:ext cx="10698480" cy="1554480"/>
          </a:xfrm>
          <a:prstGeom prst="rect">
            <a:avLst/>
          </a:prstGeom>
          <a:noFill/>
        </p:spPr>
        <p:txBody>
          <a:bodyPr wrap="square" tIns="0" bIns="0" lIns="0" rIns="0">
            <a:spAutoFit/>
          </a:bodyPr>
          <a:lstStyle/>
          <a:p>
            <a:pPr>
              <a:defRPr sz="4000" b="0">
                <a:solidFill>
                  <a:srgbClr val="193D4E"/>
                </a:solidFill>
                <a:latin typeface="Arial"/>
              </a:defRPr>
            </a:pPr>
            <a:r>
              <a:t>One property can become a project to assess</a:t>
            </a:r>
          </a:p>
        </p:txBody>
      </p:sp>
      <p:sp>
        <p:nvSpPr>
          <p:cNvPr id="5" name="TextBox 4"/>
          <p:cNvSpPr txBox="1"/>
          <p:nvPr/>
        </p:nvSpPr>
        <p:spPr>
          <a:xfrm>
            <a:off x="749808" y="2770632"/>
            <a:ext cx="10607040" cy="914400"/>
          </a:xfrm>
          <a:prstGeom prst="rect">
            <a:avLst/>
          </a:prstGeom>
          <a:noFill/>
        </p:spPr>
        <p:txBody>
          <a:bodyPr wrap="square" tIns="0" bIns="0" lIns="0" rIns="0">
            <a:spAutoFit/>
          </a:bodyPr>
          <a:lstStyle/>
          <a:p>
            <a:pPr>
              <a:defRPr sz="2100" b="0">
                <a:solidFill>
                  <a:srgbClr val="596772"/>
                </a:solidFill>
                <a:latin typeface="Arial"/>
              </a:defRPr>
            </a:pPr>
            <a:r>
              <a:t>An owner, building team, local organization and funder could develop a costed proposal together.</a:t>
            </a:r>
          </a:p>
        </p:txBody>
      </p:sp>
      <p:sp>
        <p:nvSpPr>
          <p:cNvPr id="6" name="TextBox 5"/>
          <p:cNvSpPr txBox="1"/>
          <p:nvPr/>
        </p:nvSpPr>
        <p:spPr>
          <a:xfrm>
            <a:off x="749808" y="3886200"/>
            <a:ext cx="384048" cy="320040"/>
          </a:xfrm>
          <a:prstGeom prst="rect">
            <a:avLst/>
          </a:prstGeom>
          <a:noFill/>
        </p:spPr>
        <p:txBody>
          <a:bodyPr wrap="square" tIns="0" bIns="0" lIns="0" rIns="0">
            <a:spAutoFit/>
          </a:bodyPr>
          <a:lstStyle/>
          <a:p>
            <a:pPr>
              <a:defRPr sz="1100" b="1">
                <a:solidFill>
                  <a:srgbClr val="276578"/>
                </a:solidFill>
                <a:latin typeface="Arial"/>
              </a:defRPr>
            </a:pPr>
            <a:r>
              <a:t>01</a:t>
            </a:r>
          </a:p>
        </p:txBody>
      </p:sp>
      <p:sp>
        <p:nvSpPr>
          <p:cNvPr id="7" name="TextBox 6"/>
          <p:cNvSpPr txBox="1"/>
          <p:nvPr/>
        </p:nvSpPr>
        <p:spPr>
          <a:xfrm>
            <a:off x="1234440" y="3840480"/>
            <a:ext cx="10058400" cy="594360"/>
          </a:xfrm>
          <a:prstGeom prst="rect">
            <a:avLst/>
          </a:prstGeom>
          <a:noFill/>
        </p:spPr>
        <p:txBody>
          <a:bodyPr wrap="square" tIns="0" bIns="0" lIns="0" rIns="0">
            <a:spAutoFit/>
          </a:bodyPr>
          <a:lstStyle/>
          <a:p>
            <a:pPr>
              <a:defRPr sz="1800" b="0">
                <a:solidFill>
                  <a:srgbClr val="193D4E"/>
                </a:solidFill>
                <a:latin typeface="Arial"/>
              </a:defRPr>
            </a:pPr>
            <a:r>
              <a:t>Owners: property, condition and donation, sale or lease terms.</a:t>
            </a:r>
          </a:p>
        </p:txBody>
      </p:sp>
      <p:sp>
        <p:nvSpPr>
          <p:cNvPr id="8" name="TextBox 7"/>
          <p:cNvSpPr txBox="1"/>
          <p:nvPr/>
        </p:nvSpPr>
        <p:spPr>
          <a:xfrm>
            <a:off x="749808" y="4553712"/>
            <a:ext cx="384048" cy="320040"/>
          </a:xfrm>
          <a:prstGeom prst="rect">
            <a:avLst/>
          </a:prstGeom>
          <a:noFill/>
        </p:spPr>
        <p:txBody>
          <a:bodyPr wrap="square" tIns="0" bIns="0" lIns="0" rIns="0">
            <a:spAutoFit/>
          </a:bodyPr>
          <a:lstStyle/>
          <a:p>
            <a:pPr>
              <a:defRPr sz="1100" b="1">
                <a:solidFill>
                  <a:srgbClr val="276578"/>
                </a:solidFill>
                <a:latin typeface="Arial"/>
              </a:defRPr>
            </a:pPr>
            <a:r>
              <a:t>02</a:t>
            </a:r>
          </a:p>
        </p:txBody>
      </p:sp>
      <p:sp>
        <p:nvSpPr>
          <p:cNvPr id="9" name="TextBox 8"/>
          <p:cNvSpPr txBox="1"/>
          <p:nvPr/>
        </p:nvSpPr>
        <p:spPr>
          <a:xfrm>
            <a:off x="1234440" y="4507992"/>
            <a:ext cx="10058400" cy="594360"/>
          </a:xfrm>
          <a:prstGeom prst="rect">
            <a:avLst/>
          </a:prstGeom>
          <a:noFill/>
        </p:spPr>
        <p:txBody>
          <a:bodyPr wrap="square" tIns="0" bIns="0" lIns="0" rIns="0">
            <a:spAutoFit/>
          </a:bodyPr>
          <a:lstStyle/>
          <a:p>
            <a:pPr>
              <a:defRPr sz="1800" b="0">
                <a:solidFill>
                  <a:srgbClr val="193D4E"/>
                </a:solidFill>
                <a:latin typeface="Arial"/>
              </a:defRPr>
            </a:pPr>
            <a:r>
              <a:t>Builders and funders: costed work, funding purpose and commitments.</a:t>
            </a:r>
          </a:p>
        </p:txBody>
      </p:sp>
      <p:sp>
        <p:nvSpPr>
          <p:cNvPr id="10" name="TextBox 9"/>
          <p:cNvSpPr txBox="1"/>
          <p:nvPr/>
        </p:nvSpPr>
        <p:spPr>
          <a:xfrm>
            <a:off x="749808" y="5221224"/>
            <a:ext cx="384048" cy="320040"/>
          </a:xfrm>
          <a:prstGeom prst="rect">
            <a:avLst/>
          </a:prstGeom>
          <a:noFill/>
        </p:spPr>
        <p:txBody>
          <a:bodyPr wrap="square" tIns="0" bIns="0" lIns="0" rIns="0">
            <a:spAutoFit/>
          </a:bodyPr>
          <a:lstStyle/>
          <a:p>
            <a:pPr>
              <a:defRPr sz="1100" b="1">
                <a:solidFill>
                  <a:srgbClr val="276578"/>
                </a:solidFill>
                <a:latin typeface="Arial"/>
              </a:defRPr>
            </a:pPr>
            <a:r>
              <a:t>03</a:t>
            </a:r>
          </a:p>
        </p:txBody>
      </p:sp>
      <p:sp>
        <p:nvSpPr>
          <p:cNvPr id="11" name="TextBox 10"/>
          <p:cNvSpPr txBox="1"/>
          <p:nvPr/>
        </p:nvSpPr>
        <p:spPr>
          <a:xfrm>
            <a:off x="1234440" y="5175504"/>
            <a:ext cx="10058400" cy="594360"/>
          </a:xfrm>
          <a:prstGeom prst="rect">
            <a:avLst/>
          </a:prstGeom>
          <a:noFill/>
        </p:spPr>
        <p:txBody>
          <a:bodyPr wrap="square" tIns="0" bIns="0" lIns="0" rIns="0">
            <a:spAutoFit/>
          </a:bodyPr>
          <a:lstStyle/>
          <a:p>
            <a:pPr>
              <a:defRPr sz="1800" b="0">
                <a:solidFill>
                  <a:srgbClr val="193D4E"/>
                </a:solidFill>
                <a:latin typeface="Arial"/>
              </a:defRPr>
            </a:pPr>
            <a:r>
              <a:t>Households: affordable terms, location, repairs and resident decisions.</a:t>
            </a:r>
          </a:p>
        </p:txBody>
      </p:sp>
      <p:sp>
        <p:nvSpPr>
          <p:cNvPr id="12" name="TextBox 11"/>
          <p:cNvSpPr txBox="1"/>
          <p:nvPr/>
        </p:nvSpPr>
        <p:spPr>
          <a:xfrm>
            <a:off x="749808" y="6437376"/>
            <a:ext cx="9144000" cy="182880"/>
          </a:xfrm>
          <a:prstGeom prst="rect">
            <a:avLst/>
          </a:prstGeom>
          <a:noFill/>
        </p:spPr>
        <p:txBody>
          <a:bodyPr wrap="square" tIns="0" bIns="0" lIns="0" rIns="0">
            <a:spAutoFit/>
          </a:bodyPr>
          <a:lstStyle/>
          <a:p>
            <a:pPr>
              <a:defRPr sz="900" b="0">
                <a:solidFill>
                  <a:srgbClr val="596772"/>
                </a:solidFill>
                <a:latin typeface="Arial"/>
              </a:defRPr>
            </a:pPr>
            <a:r>
              <a:t>IMOBX / PARTNER DISCUSSION DRAFT / Version 0.9, 2 November 2026</a:t>
            </a:r>
          </a:p>
        </p:txBody>
      </p:sp>
      <p:sp>
        <p:nvSpPr>
          <p:cNvPr id="13" name="TextBox 12"/>
          <p:cNvSpPr txBox="1"/>
          <p:nvPr/>
        </p:nvSpPr>
        <p:spPr>
          <a:xfrm>
            <a:off x="10607040" y="6437376"/>
            <a:ext cx="914400" cy="182880"/>
          </a:xfrm>
          <a:prstGeom prst="rect">
            <a:avLst/>
          </a:prstGeom>
          <a:noFill/>
        </p:spPr>
        <p:txBody>
          <a:bodyPr wrap="square" tIns="0" bIns="0" lIns="0" rIns="0">
            <a:spAutoFit/>
          </a:bodyPr>
          <a:lstStyle/>
          <a:p>
            <a:pPr>
              <a:defRPr sz="900" b="0">
                <a:solidFill>
                  <a:srgbClr val="596772"/>
                </a:solidFill>
                <a:latin typeface="Arial"/>
              </a:defRPr>
            </a:pPr>
            <a:r>
              <a:t>12 / 12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IMOBX | Partner discussion draft</dc:title>
  <dc:subject>Proposed Rio rent-to-own housing pilot</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